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1940-D3EB-40EC-9766-04A5A4A9342E}" type="datetimeFigureOut">
              <a:rPr lang="pl-PL" smtClean="0"/>
              <a:pPr/>
              <a:t>2015-04-14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948F8-CB8F-4C17-9489-29D00DDF80F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1940-D3EB-40EC-9766-04A5A4A9342E}" type="datetimeFigureOut">
              <a:rPr lang="pl-PL" smtClean="0"/>
              <a:pPr/>
              <a:t>2015-04-14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948F8-CB8F-4C17-9489-29D00DDF80F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1940-D3EB-40EC-9766-04A5A4A9342E}" type="datetimeFigureOut">
              <a:rPr lang="pl-PL" smtClean="0"/>
              <a:pPr/>
              <a:t>2015-04-14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948F8-CB8F-4C17-9489-29D00DDF80F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1940-D3EB-40EC-9766-04A5A4A9342E}" type="datetimeFigureOut">
              <a:rPr lang="pl-PL" smtClean="0"/>
              <a:pPr/>
              <a:t>2015-04-14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948F8-CB8F-4C17-9489-29D00DDF80F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1940-D3EB-40EC-9766-04A5A4A9342E}" type="datetimeFigureOut">
              <a:rPr lang="pl-PL" smtClean="0"/>
              <a:pPr/>
              <a:t>2015-04-14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948F8-CB8F-4C17-9489-29D00DDF80F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1940-D3EB-40EC-9766-04A5A4A9342E}" type="datetimeFigureOut">
              <a:rPr lang="pl-PL" smtClean="0"/>
              <a:pPr/>
              <a:t>2015-04-14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948F8-CB8F-4C17-9489-29D00DDF80F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1940-D3EB-40EC-9766-04A5A4A9342E}" type="datetimeFigureOut">
              <a:rPr lang="pl-PL" smtClean="0"/>
              <a:pPr/>
              <a:t>2015-04-14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948F8-CB8F-4C17-9489-29D00DDF80F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1940-D3EB-40EC-9766-04A5A4A9342E}" type="datetimeFigureOut">
              <a:rPr lang="pl-PL" smtClean="0"/>
              <a:pPr/>
              <a:t>2015-04-14</a:t>
            </a:fld>
            <a:endParaRPr 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948F8-CB8F-4C17-9489-29D00DDF80F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1940-D3EB-40EC-9766-04A5A4A9342E}" type="datetimeFigureOut">
              <a:rPr lang="pl-PL" smtClean="0"/>
              <a:pPr/>
              <a:t>2015-04-14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948F8-CB8F-4C17-9489-29D00DDF80F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1940-D3EB-40EC-9766-04A5A4A9342E}" type="datetimeFigureOut">
              <a:rPr lang="pl-PL" smtClean="0"/>
              <a:pPr/>
              <a:t>2015-04-14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8E948F8-CB8F-4C17-9489-29D00DDF80F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58A1940-D3EB-40EC-9766-04A5A4A9342E}" type="datetimeFigureOut">
              <a:rPr lang="pl-PL" smtClean="0"/>
              <a:pPr/>
              <a:t>2015-04-14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948F8-CB8F-4C17-9489-29D00DDF80F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olny kształt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58A1940-D3EB-40EC-9766-04A5A4A9342E}" type="datetimeFigureOut">
              <a:rPr lang="pl-PL" smtClean="0"/>
              <a:pPr/>
              <a:t>2015-04-14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8E948F8-CB8F-4C17-9489-29D00DDF80F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-900608" y="476672"/>
            <a:ext cx="7772400" cy="1872208"/>
          </a:xfrm>
        </p:spPr>
        <p:txBody>
          <a:bodyPr>
            <a:normAutofit fontScale="90000"/>
          </a:bodyPr>
          <a:lstStyle/>
          <a:p>
            <a:r>
              <a:rPr lang="pl-PL" sz="6000" b="1" dirty="0" smtClean="0">
                <a:solidFill>
                  <a:schemeClr val="bg1"/>
                </a:solidFill>
              </a:rPr>
              <a:t>ks. Jan TWARDOWSKI</a:t>
            </a:r>
            <a:r>
              <a:rPr lang="pl-PL" sz="6000" b="1" dirty="0" smtClean="0">
                <a:solidFill>
                  <a:schemeClr val="tx1"/>
                </a:solidFill>
              </a:rPr>
              <a:t/>
            </a:r>
            <a:br>
              <a:rPr lang="pl-PL" sz="6000" b="1" dirty="0" smtClean="0">
                <a:solidFill>
                  <a:schemeClr val="tx1"/>
                </a:solidFill>
              </a:rPr>
            </a:br>
            <a:endParaRPr lang="pl-PL" sz="6000" b="1" dirty="0">
              <a:solidFill>
                <a:schemeClr val="tx1"/>
              </a:solidFill>
            </a:endParaRPr>
          </a:p>
        </p:txBody>
      </p:sp>
      <p:pic>
        <p:nvPicPr>
          <p:cNvPr id="4" name="Obraz 3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2132856"/>
            <a:ext cx="2520280" cy="398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60648"/>
            <a:ext cx="7467600" cy="5865515"/>
          </a:xfrm>
        </p:spPr>
        <p:txBody>
          <a:bodyPr>
            <a:normAutofit/>
          </a:bodyPr>
          <a:lstStyle/>
          <a:p>
            <a:r>
              <a:rPr lang="pl-PL" dirty="0" smtClean="0"/>
              <a:t>Medal Polonia </a:t>
            </a:r>
            <a:r>
              <a:rPr lang="pl-PL" dirty="0" err="1" smtClean="0"/>
              <a:t>Mater</a:t>
            </a:r>
            <a:r>
              <a:rPr lang="pl-PL" dirty="0" smtClean="0"/>
              <a:t> </a:t>
            </a:r>
            <a:r>
              <a:rPr lang="pl-PL" dirty="0" err="1" smtClean="0"/>
              <a:t>Nostra</a:t>
            </a:r>
            <a:r>
              <a:rPr lang="pl-PL" dirty="0" smtClean="0"/>
              <a:t> Est (1999)</a:t>
            </a:r>
          </a:p>
          <a:p>
            <a:r>
              <a:rPr lang="pl-PL" dirty="0" smtClean="0"/>
              <a:t>Doktorat honoris causa Katolickiego Uniwersytetu  Lubelskiego (1999)</a:t>
            </a:r>
            <a:r>
              <a:rPr lang="pl-PL" baseline="30000" dirty="0" smtClean="0"/>
              <a:t>.</a:t>
            </a:r>
            <a:endParaRPr lang="pl-PL" dirty="0" smtClean="0"/>
          </a:p>
          <a:p>
            <a:r>
              <a:rPr lang="pl-PL" dirty="0" smtClean="0"/>
              <a:t>Order </a:t>
            </a:r>
            <a:r>
              <a:rPr lang="pl-PL" dirty="0" err="1" smtClean="0"/>
              <a:t>Ecce</a:t>
            </a:r>
            <a:r>
              <a:rPr lang="pl-PL" dirty="0" smtClean="0"/>
              <a:t> Homo (1999)</a:t>
            </a:r>
          </a:p>
          <a:p>
            <a:r>
              <a:rPr lang="pl-PL" dirty="0" smtClean="0"/>
              <a:t>Nagroda Ikara (2000)</a:t>
            </a:r>
          </a:p>
          <a:p>
            <a:r>
              <a:rPr lang="pl-PL" dirty="0" smtClean="0"/>
              <a:t>Dziecięca Nagroda SERCA (2000)</a:t>
            </a:r>
          </a:p>
          <a:p>
            <a:r>
              <a:rPr lang="pl-PL" dirty="0" smtClean="0"/>
              <a:t>Nagroda TOTUS (2001)</a:t>
            </a:r>
          </a:p>
          <a:p>
            <a:r>
              <a:rPr lang="pl-PL" dirty="0" smtClean="0"/>
              <a:t>Honorowe obywatelstwo Tarnowskich Gór (2003)</a:t>
            </a:r>
          </a:p>
          <a:p>
            <a:r>
              <a:rPr lang="pl-PL" dirty="0" smtClean="0"/>
              <a:t>Nagroda Miasta Stołecznego Warszawy (2005).</a:t>
            </a:r>
          </a:p>
          <a:p>
            <a:endParaRPr lang="pl-PL" dirty="0"/>
          </a:p>
        </p:txBody>
      </p:sp>
      <p:pic>
        <p:nvPicPr>
          <p:cNvPr id="4" name="Obraz 3" descr="ec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1340768"/>
            <a:ext cx="2016224" cy="27903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324544" y="274638"/>
            <a:ext cx="8249344" cy="1143000"/>
          </a:xfrm>
        </p:spPr>
        <p:txBody>
          <a:bodyPr/>
          <a:lstStyle/>
          <a:p>
            <a:r>
              <a:rPr lang="pl-PL" dirty="0" smtClean="0"/>
              <a:t>   Śmierć ks. J. Twardowskiego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5257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 smtClean="0"/>
              <a:t>Zmarł wieczorem 18 stycznia</a:t>
            </a:r>
          </a:p>
          <a:p>
            <a:pPr>
              <a:buNone/>
            </a:pPr>
            <a:r>
              <a:rPr lang="pl-PL" dirty="0" smtClean="0"/>
              <a:t>2006 w szpitalu przy ulicy </a:t>
            </a:r>
          </a:p>
          <a:p>
            <a:pPr>
              <a:buNone/>
            </a:pPr>
            <a:r>
              <a:rPr lang="pl-PL" dirty="0" smtClean="0"/>
              <a:t>Banacha w Warszawie.</a:t>
            </a:r>
          </a:p>
          <a:p>
            <a:pPr>
              <a:buNone/>
            </a:pPr>
            <a:r>
              <a:rPr lang="pl-PL" dirty="0" smtClean="0"/>
              <a:t>Pochowany w krypcie </a:t>
            </a:r>
          </a:p>
          <a:p>
            <a:pPr>
              <a:buNone/>
            </a:pPr>
            <a:r>
              <a:rPr lang="pl-PL" dirty="0" smtClean="0"/>
              <a:t>w Panteonie Wielkich </a:t>
            </a:r>
          </a:p>
          <a:p>
            <a:pPr>
              <a:buNone/>
            </a:pPr>
            <a:r>
              <a:rPr lang="pl-PL" dirty="0" smtClean="0"/>
              <a:t>Polaków, miejscu pochówku dla </a:t>
            </a:r>
          </a:p>
          <a:p>
            <a:pPr>
              <a:buNone/>
            </a:pPr>
            <a:r>
              <a:rPr lang="pl-PL" dirty="0" smtClean="0"/>
              <a:t>zasłużonych w Świątyni </a:t>
            </a:r>
          </a:p>
          <a:p>
            <a:pPr>
              <a:buNone/>
            </a:pPr>
            <a:r>
              <a:rPr lang="pl-PL" dirty="0" smtClean="0"/>
              <a:t>Opatrzności Bożej, zgodnie</a:t>
            </a:r>
          </a:p>
          <a:p>
            <a:pPr>
              <a:buNone/>
            </a:pPr>
            <a:r>
              <a:rPr lang="pl-PL" dirty="0" smtClean="0"/>
              <a:t>z życzeniem prymasa Polski </a:t>
            </a:r>
          </a:p>
          <a:p>
            <a:pPr>
              <a:buNone/>
            </a:pPr>
            <a:r>
              <a:rPr lang="pl-PL" dirty="0" smtClean="0"/>
              <a:t>kardynała Józefa Glempa, a wbrew ostatniej woli </a:t>
            </a:r>
          </a:p>
          <a:p>
            <a:pPr>
              <a:buNone/>
            </a:pPr>
            <a:r>
              <a:rPr lang="pl-PL" dirty="0" smtClean="0"/>
              <a:t>księdza Twardowskiego, który chciał być pochowany </a:t>
            </a:r>
          </a:p>
          <a:p>
            <a:pPr>
              <a:buNone/>
            </a:pPr>
            <a:r>
              <a:rPr lang="pl-PL" dirty="0" smtClean="0"/>
              <a:t>na warszawskich Powązkach.</a:t>
            </a:r>
            <a:endParaRPr lang="pl-PL" dirty="0"/>
          </a:p>
        </p:txBody>
      </p:sp>
      <p:pic>
        <p:nvPicPr>
          <p:cNvPr id="4" name="Obraz 3" descr="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3140968"/>
            <a:ext cx="3048000" cy="2232660"/>
          </a:xfrm>
          <a:prstGeom prst="rect">
            <a:avLst/>
          </a:prstGeom>
        </p:spPr>
      </p:pic>
      <p:pic>
        <p:nvPicPr>
          <p:cNvPr id="5" name="Obraz 4" descr="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63680" y="1124744"/>
            <a:ext cx="2880320" cy="2160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83986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Jan Jakub</a:t>
            </a:r>
            <a:r>
              <a:rPr lang="pl-PL" b="1" dirty="0" smtClean="0"/>
              <a:t> </a:t>
            </a:r>
            <a:r>
              <a:rPr lang="pl-PL" dirty="0" smtClean="0"/>
              <a:t>Twardowski-</a:t>
            </a:r>
          </a:p>
          <a:p>
            <a:pPr>
              <a:buNone/>
            </a:pPr>
            <a:r>
              <a:rPr lang="pl-PL" dirty="0" smtClean="0"/>
              <a:t>ur. 1czerwca 1915</a:t>
            </a:r>
          </a:p>
          <a:p>
            <a:pPr>
              <a:buNone/>
            </a:pPr>
            <a:r>
              <a:rPr lang="pl-PL" dirty="0" smtClean="0"/>
              <a:t> w Warszawie,</a:t>
            </a:r>
          </a:p>
          <a:p>
            <a:pPr>
              <a:buNone/>
            </a:pPr>
            <a:r>
              <a:rPr lang="pl-PL" dirty="0" smtClean="0"/>
              <a:t> zm. 18 stycznia 2006</a:t>
            </a:r>
          </a:p>
          <a:p>
            <a:pPr>
              <a:buNone/>
            </a:pPr>
            <a:r>
              <a:rPr lang="pl-PL" dirty="0" smtClean="0"/>
              <a:t> w Warszawie) - ksiądz </a:t>
            </a:r>
          </a:p>
          <a:p>
            <a:pPr>
              <a:buNone/>
            </a:pPr>
            <a:r>
              <a:rPr lang="pl-PL" dirty="0" smtClean="0"/>
              <a:t>rzymskokatolicki prałat </a:t>
            </a:r>
          </a:p>
          <a:p>
            <a:pPr>
              <a:buNone/>
            </a:pPr>
            <a:r>
              <a:rPr lang="pl-PL" dirty="0" smtClean="0"/>
              <a:t>honorowy Jego Świątobliwości,</a:t>
            </a:r>
          </a:p>
          <a:p>
            <a:pPr>
              <a:buNone/>
            </a:pPr>
            <a:r>
              <a:rPr lang="pl-PL" dirty="0" smtClean="0"/>
              <a:t> polski poeta, przedstawiciel</a:t>
            </a:r>
          </a:p>
          <a:p>
            <a:pPr>
              <a:buNone/>
            </a:pPr>
            <a:r>
              <a:rPr lang="pl-PL" dirty="0" smtClean="0"/>
              <a:t> współczesnej liryki religijnej. To z jego wiersza</a:t>
            </a:r>
          </a:p>
          <a:p>
            <a:pPr>
              <a:buNone/>
            </a:pPr>
            <a:r>
              <a:rPr lang="pl-PL" dirty="0" smtClean="0"/>
              <a:t>dedykowanego Annie Kamieńskiej pochodzi</a:t>
            </a:r>
          </a:p>
          <a:p>
            <a:pPr>
              <a:buNone/>
            </a:pPr>
            <a:r>
              <a:rPr lang="pl-PL" dirty="0" smtClean="0"/>
              <a:t>zdanie: </a:t>
            </a:r>
            <a:r>
              <a:rPr lang="pl-PL" i="1" dirty="0" smtClean="0"/>
              <a:t>Śpieszmy się kochać ludzi – tak szybko </a:t>
            </a:r>
          </a:p>
          <a:p>
            <a:pPr>
              <a:buNone/>
            </a:pPr>
            <a:r>
              <a:rPr lang="pl-PL" i="1" dirty="0" smtClean="0"/>
              <a:t>odchodzą</a:t>
            </a:r>
            <a:r>
              <a:rPr lang="pl-PL" dirty="0" smtClean="0"/>
              <a:t>.</a:t>
            </a:r>
            <a:endParaRPr lang="pl-PL" dirty="0"/>
          </a:p>
        </p:txBody>
      </p:sp>
      <p:pic>
        <p:nvPicPr>
          <p:cNvPr id="4" name="Obraz 3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0"/>
            <a:ext cx="3227586" cy="32275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  Kalendarium J. Twardowskiego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sz="3100" dirty="0" smtClean="0"/>
              <a:t>1 czerwca 1915 r.- narodziny księdza</a:t>
            </a:r>
          </a:p>
          <a:p>
            <a:pPr>
              <a:buNone/>
            </a:pPr>
            <a:r>
              <a:rPr lang="pl-PL" dirty="0" smtClean="0"/>
              <a:t>Uczęszczając do gimnazjum im. </a:t>
            </a:r>
          </a:p>
          <a:p>
            <a:pPr>
              <a:buNone/>
            </a:pPr>
            <a:r>
              <a:rPr lang="pl-PL" dirty="0" smtClean="0"/>
              <a:t>Tadeusza Czackiego w latach 1933 - 1935 </a:t>
            </a:r>
          </a:p>
          <a:p>
            <a:pPr>
              <a:buNone/>
            </a:pPr>
            <a:r>
              <a:rPr lang="pl-PL" dirty="0" smtClean="0"/>
              <a:t>współredagował międzyszkolne pismo </a:t>
            </a:r>
          </a:p>
          <a:p>
            <a:pPr>
              <a:buNone/>
            </a:pPr>
            <a:r>
              <a:rPr lang="pl-PL" dirty="0" smtClean="0"/>
              <a:t>młodzieży gimnazjalnej „Kuźnia Młodych”, </a:t>
            </a:r>
          </a:p>
          <a:p>
            <a:pPr>
              <a:buNone/>
            </a:pPr>
            <a:r>
              <a:rPr lang="pl-PL" dirty="0" smtClean="0"/>
              <a:t>jako redaktor działu literackiego.</a:t>
            </a:r>
          </a:p>
          <a:p>
            <a:pPr>
              <a:buNone/>
            </a:pPr>
            <a:r>
              <a:rPr lang="pl-PL" dirty="0" smtClean="0"/>
              <a:t>W 1936 roku złożył egzamin maturalny.</a:t>
            </a:r>
          </a:p>
          <a:p>
            <a:pPr>
              <a:buNone/>
            </a:pPr>
            <a:r>
              <a:rPr lang="pl-PL" dirty="0" smtClean="0"/>
              <a:t> </a:t>
            </a:r>
            <a:br>
              <a:rPr lang="pl-PL" dirty="0" smtClean="0"/>
            </a:br>
            <a:endParaRPr lang="pl-PL" dirty="0" smtClean="0"/>
          </a:p>
          <a:p>
            <a:pPr>
              <a:buNone/>
            </a:pP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76672"/>
            <a:ext cx="7467600" cy="5904656"/>
          </a:xfrm>
        </p:spPr>
        <p:txBody>
          <a:bodyPr numCol="1">
            <a:normAutofit lnSpcReduction="10000"/>
          </a:bodyPr>
          <a:lstStyle/>
          <a:p>
            <a:pPr>
              <a:buNone/>
            </a:pPr>
            <a:r>
              <a:rPr lang="pl-PL" dirty="0" smtClean="0"/>
              <a:t>1937 roku rozpoczął naukę na wydziale polonistyki w Uniwersytecie Warszawskim. Studia przerwane wojną ukończył w 1947 roku pracą magisterską „Godzina myśli” </a:t>
            </a:r>
            <a:r>
              <a:rPr lang="pl-PL" dirty="0" smtClean="0"/>
              <a:t>                J</a:t>
            </a:r>
            <a:r>
              <a:rPr lang="pl-PL" dirty="0" smtClean="0"/>
              <a:t>. Słowackiego pisaną pod kierunkiem prof. W. Borowego. W czasie wojny był żołnierzem AK, uczestniczył </a:t>
            </a:r>
            <a:r>
              <a:rPr lang="pl-PL" dirty="0" smtClean="0"/>
              <a:t>                 w </a:t>
            </a:r>
            <a:r>
              <a:rPr lang="pl-PL" dirty="0" smtClean="0"/>
              <a:t>Powstaniu Warszawskim .W 1945 roku podjął naukę na pierwszym, tajnym kursie Seminarium Duchownego </a:t>
            </a:r>
            <a:r>
              <a:rPr lang="pl-PL" dirty="0" smtClean="0"/>
              <a:t>          w </a:t>
            </a:r>
            <a:r>
              <a:rPr lang="pl-PL" dirty="0" smtClean="0"/>
              <a:t>Warszawie, które ukończył w 1948 roku i 4 lipca przyjął święcenia kapłańskie.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48680"/>
            <a:ext cx="7467600" cy="5577483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Do roku 1959, w którym to objął stanowisko rektora kościoła Sióstr Wizytek, był wikarym w </a:t>
            </a:r>
            <a:r>
              <a:rPr lang="pl-PL" dirty="0" err="1" smtClean="0"/>
              <a:t>Ż</a:t>
            </a:r>
            <a:r>
              <a:rPr lang="pl-PL" dirty="0" err="1" smtClean="0"/>
              <a:t>bikowie</a:t>
            </a:r>
            <a:r>
              <a:rPr lang="pl-PL" dirty="0" smtClean="0"/>
              <a:t> </a:t>
            </a:r>
            <a:r>
              <a:rPr lang="pl-PL" dirty="0" smtClean="0"/>
              <a:t>przy tamtejszej Państwowej Szkole Specjalnej, w Warszawie (kościół św. Stanisława Kostki, Matki Boskiej Nieustającej Pomocy i Wszystkich Świętych), a także prefektem w liceum Sowińskiego i </a:t>
            </a:r>
            <a:r>
              <a:rPr lang="pl-PL" dirty="0" smtClean="0"/>
              <a:t>w szkole </a:t>
            </a:r>
            <a:r>
              <a:rPr lang="pl-PL" dirty="0" smtClean="0"/>
              <a:t>specjalnej             w Pruszkowie.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57200" y="404813"/>
            <a:ext cx="7467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pl-PL" dirty="0" smtClean="0"/>
              <a:t>W roku 1959 ukazał się jego pierwszy tom zatytułowany „Wiersze” wydany przez </a:t>
            </a:r>
            <a:r>
              <a:rPr lang="pl-PL" dirty="0" err="1" smtClean="0"/>
              <a:t>Pallottinum</a:t>
            </a:r>
            <a:r>
              <a:rPr lang="pl-PL" dirty="0" smtClean="0"/>
              <a:t> w Poznaniu, który otwiera obszerną listę wydań kolejnych tomów poety. Wiersze Twardowskiego są popularne nie tylko w kraju, ale również </a:t>
            </a:r>
            <a:r>
              <a:rPr lang="pl-PL" dirty="0" smtClean="0"/>
              <a:t>zagranicą</a:t>
            </a:r>
            <a:r>
              <a:rPr lang="pl-PL" dirty="0" smtClean="0"/>
              <a:t>, doczekały się przekładu na wiele języków.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76672"/>
            <a:ext cx="7467600" cy="583264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dirty="0" smtClean="0"/>
              <a:t>Jego wiersze gościły na łamach wielu czasopism. W latach 1946 -1952 i 1957 - 1997 miał miejsce coroczny druk jego poezji </a:t>
            </a:r>
            <a:r>
              <a:rPr lang="pl-PL" dirty="0" smtClean="0"/>
              <a:t>                  w </a:t>
            </a:r>
            <a:r>
              <a:rPr lang="pl-PL" dirty="0" smtClean="0"/>
              <a:t>„Tygodniku Powszechnym”. Drukowane były również w : „Akcencie”, „Kulturze”, „Liście”, „Literaturze”, „Nowych Książkach”, a także </a:t>
            </a:r>
            <a:r>
              <a:rPr lang="pl-PL" dirty="0" smtClean="0"/>
              <a:t>    w </a:t>
            </a:r>
            <a:r>
              <a:rPr lang="pl-PL" dirty="0" smtClean="0"/>
              <a:t>piśmie „Poezja”, „Polonistyka”, „Przegląd Katolicki”, Twórczość”, „W Drodze”, „Więź” </a:t>
            </a:r>
            <a:r>
              <a:rPr lang="pl-PL" dirty="0" smtClean="0"/>
              <a:t>      i </a:t>
            </a:r>
            <a:r>
              <a:rPr lang="pl-PL" dirty="0" smtClean="0"/>
              <a:t>w dzienniku „Rzeczpospolita”.</a:t>
            </a:r>
          </a:p>
          <a:p>
            <a:pPr>
              <a:buNone/>
            </a:pPr>
            <a:r>
              <a:rPr lang="pl-PL" dirty="0" smtClean="0"/>
              <a:t>Twardowski jest laureatem wielu nagród               i odznaczeń. Pierwszą z nich, Nagrodę </a:t>
            </a:r>
            <a:r>
              <a:rPr lang="pl-PL" dirty="0" smtClean="0"/>
              <a:t>       im</a:t>
            </a:r>
            <a:r>
              <a:rPr lang="pl-PL" dirty="0" smtClean="0"/>
              <a:t>. Brata Alberta za wybitne osiągnięcia </a:t>
            </a:r>
            <a:r>
              <a:rPr lang="pl-PL" dirty="0" smtClean="0"/>
              <a:t>              w </a:t>
            </a:r>
            <a:r>
              <a:rPr lang="pl-PL" dirty="0" smtClean="0"/>
              <a:t>dziedzinie sztuki sakralnej, otrzymał w 1978.</a:t>
            </a:r>
          </a:p>
          <a:p>
            <a:pPr>
              <a:buNone/>
            </a:pPr>
            <a:r>
              <a:rPr lang="pl-PL" dirty="0" smtClean="0"/>
              <a:t>Jego popularność jako poety jest bardzo duża     i wciąż rośnie. Dziś, jako autor poetyckich bestsellerów, jest chętnie wydawany, a przede wszystkim czytany.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        Wybrane </a:t>
            </a:r>
            <a:r>
              <a:rPr lang="pl-PL" dirty="0" smtClean="0"/>
              <a:t>utwory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         ks. </a:t>
            </a:r>
            <a:r>
              <a:rPr lang="pl-PL" dirty="0" smtClean="0"/>
              <a:t>Twardowskiego: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-„Powrót Andersena” (1937)</a:t>
            </a:r>
          </a:p>
          <a:p>
            <a:pPr>
              <a:buNone/>
            </a:pPr>
            <a:r>
              <a:rPr lang="pl-PL" dirty="0" smtClean="0"/>
              <a:t>-„Wiersze” (1959)</a:t>
            </a:r>
          </a:p>
          <a:p>
            <a:pPr>
              <a:buNone/>
            </a:pPr>
            <a:r>
              <a:rPr lang="pl-PL" dirty="0" smtClean="0"/>
              <a:t>-„Niebieskie okulary” (1980)</a:t>
            </a:r>
          </a:p>
          <a:p>
            <a:pPr>
              <a:buNone/>
            </a:pPr>
            <a:r>
              <a:rPr lang="pl-PL" dirty="0" smtClean="0"/>
              <a:t>-„Rwane prosto z krzaka” (1996)</a:t>
            </a:r>
          </a:p>
          <a:p>
            <a:pPr>
              <a:buNone/>
            </a:pPr>
            <a:r>
              <a:rPr lang="pl-PL" dirty="0" smtClean="0"/>
              <a:t>-Utwory dla dzieci, np. „Nowe patyki                </a:t>
            </a:r>
          </a:p>
          <a:p>
            <a:pPr>
              <a:buNone/>
            </a:pPr>
            <a:r>
              <a:rPr lang="pl-PL" dirty="0" smtClean="0"/>
              <a:t>i patyczki” (1987)</a:t>
            </a:r>
          </a:p>
          <a:p>
            <a:pPr>
              <a:buNone/>
            </a:pPr>
            <a:r>
              <a:rPr lang="pl-PL" dirty="0" smtClean="0"/>
              <a:t>-„Elementarz księdza </a:t>
            </a:r>
          </a:p>
          <a:p>
            <a:pPr>
              <a:buNone/>
            </a:pPr>
            <a:r>
              <a:rPr lang="pl-PL" dirty="0" smtClean="0"/>
              <a:t>Twardowskiego dla najmłodszego, </a:t>
            </a:r>
          </a:p>
          <a:p>
            <a:pPr>
              <a:buNone/>
            </a:pPr>
            <a:r>
              <a:rPr lang="pl-PL" dirty="0" smtClean="0"/>
              <a:t>średniaka i starszego” (2000)</a:t>
            </a:r>
          </a:p>
        </p:txBody>
      </p:sp>
      <p:pic>
        <p:nvPicPr>
          <p:cNvPr id="5" name="Obraz 4" descr="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188640"/>
            <a:ext cx="2124100" cy="2818385"/>
          </a:xfrm>
          <a:prstGeom prst="rect">
            <a:avLst/>
          </a:prstGeom>
        </p:spPr>
      </p:pic>
      <p:pic>
        <p:nvPicPr>
          <p:cNvPr id="6" name="Obraz 5" descr="e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32240" y="3429000"/>
            <a:ext cx="2164060" cy="31321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    Nagrody i odznaczenia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Krzyż Komandorski Orderu </a:t>
            </a:r>
          </a:p>
          <a:p>
            <a:pPr>
              <a:buNone/>
            </a:pPr>
            <a:r>
              <a:rPr lang="pl-PL" dirty="0" smtClean="0"/>
              <a:t>    Odrodzenia </a:t>
            </a:r>
            <a:r>
              <a:rPr lang="pl-PL" dirty="0" smtClean="0"/>
              <a:t>Polski </a:t>
            </a:r>
            <a:r>
              <a:rPr lang="pl-PL" dirty="0"/>
              <a:t>z</a:t>
            </a:r>
            <a:r>
              <a:rPr lang="pl-PL" dirty="0" smtClean="0"/>
              <a:t>a</a:t>
            </a:r>
            <a:r>
              <a:rPr lang="pl-PL" i="1" dirty="0" smtClean="0"/>
              <a:t> </a:t>
            </a:r>
            <a:r>
              <a:rPr lang="pl-PL" dirty="0" smtClean="0"/>
              <a:t>wybitne </a:t>
            </a:r>
          </a:p>
          <a:p>
            <a:pPr>
              <a:buNone/>
            </a:pPr>
            <a:r>
              <a:rPr lang="pl-PL" dirty="0" smtClean="0"/>
              <a:t>    zasługi w upowszechnianiu humanistycznych wartości, </a:t>
            </a:r>
          </a:p>
          <a:p>
            <a:pPr>
              <a:buNone/>
            </a:pPr>
            <a:r>
              <a:rPr lang="pl-PL" dirty="0" smtClean="0"/>
              <a:t>    za osiągnięcia w twórczości literackiej (2006, pośmiertnie) </a:t>
            </a:r>
          </a:p>
          <a:p>
            <a:r>
              <a:rPr lang="pl-PL" dirty="0" smtClean="0"/>
              <a:t>Nagroda PEN </a:t>
            </a:r>
            <a:r>
              <a:rPr lang="pl-PL" dirty="0" err="1" smtClean="0"/>
              <a:t>Clubu</a:t>
            </a:r>
            <a:r>
              <a:rPr lang="pl-PL" dirty="0" smtClean="0"/>
              <a:t> im. Roberta Gravesa za całokształt twórczości (1980)</a:t>
            </a:r>
          </a:p>
          <a:p>
            <a:r>
              <a:rPr lang="pl-PL" dirty="0" smtClean="0"/>
              <a:t>Order Uśmiechu (1996)</a:t>
            </a:r>
          </a:p>
          <a:p>
            <a:r>
              <a:rPr lang="pl-PL" dirty="0" smtClean="0"/>
              <a:t>Nagroda Literacka im. Władysława Reymonta (1996)</a:t>
            </a:r>
          </a:p>
          <a:p>
            <a:pPr>
              <a:buNone/>
            </a:pPr>
            <a:endParaRPr lang="pl-PL" b="1" dirty="0"/>
          </a:p>
        </p:txBody>
      </p:sp>
      <p:pic>
        <p:nvPicPr>
          <p:cNvPr id="4" name="Obraz 3" descr="dg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0232" y="1196752"/>
            <a:ext cx="2123728" cy="29592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zny">
  <a:themeElements>
    <a:clrScheme name="Techniczny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zny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zn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168</TotalTime>
  <Words>449</Words>
  <Application>Microsoft Office PowerPoint</Application>
  <PresentationFormat>Pokaz na ekranie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Techniczny</vt:lpstr>
      <vt:lpstr>ks. Jan TWARDOWSKI </vt:lpstr>
      <vt:lpstr>Prezentacja programu PowerPoint</vt:lpstr>
      <vt:lpstr>  Kalendarium J. Twardowskiego </vt:lpstr>
      <vt:lpstr>Prezentacja programu PowerPoint</vt:lpstr>
      <vt:lpstr>Prezentacja programu PowerPoint</vt:lpstr>
      <vt:lpstr>Prezentacja programu PowerPoint</vt:lpstr>
      <vt:lpstr>Prezentacja programu PowerPoint</vt:lpstr>
      <vt:lpstr>        Wybrane utwory          ks. Twardowskiego:</vt:lpstr>
      <vt:lpstr>      Nagrody i odznaczenia</vt:lpstr>
      <vt:lpstr>Prezentacja programu PowerPoint</vt:lpstr>
      <vt:lpstr>   Śmierć ks. J. Twardowskiego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ks. Jan TWARDOWSKI </dc:title>
  <dc:creator>lenovo</dc:creator>
  <cp:lastModifiedBy>Biblioteka</cp:lastModifiedBy>
  <cp:revision>4</cp:revision>
  <dcterms:created xsi:type="dcterms:W3CDTF">2015-04-03T10:13:04Z</dcterms:created>
  <dcterms:modified xsi:type="dcterms:W3CDTF">2015-04-14T07:46:57Z</dcterms:modified>
</cp:coreProperties>
</file>