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1" r:id="rId26"/>
    <p:sldId id="272" r:id="rId27"/>
    <p:sldId id="27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598" autoAdjust="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Żywotnik zachodni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Żywotnik olbrzymi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Modrzew europejski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Sosna pospolita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Szydlica japońska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Jodła olbrzymia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Jodła pospolita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Cis pospolity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Metasekwoja chińska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Świerk serbski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Świerk pospolity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Jałowiec pospolity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Arkusz1!$M$2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717184"/>
        <c:axId val="64718720"/>
      </c:barChart>
      <c:catAx>
        <c:axId val="647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718720"/>
        <c:crosses val="autoZero"/>
        <c:auto val="1"/>
        <c:lblAlgn val="ctr"/>
        <c:lblOffset val="100"/>
        <c:noMultiLvlLbl val="0"/>
      </c:catAx>
      <c:valAx>
        <c:axId val="64718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47171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7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8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9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10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11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ayout/>
      <c:overlay val="0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95226052288739"/>
          <c:y val="0.20883917007165581"/>
          <c:w val="0.33588633803986118"/>
          <c:h val="0.50382554765928855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100% dobrze</c:v>
                </c:pt>
                <c:pt idx="1">
                  <c:v>70% dobrze</c:v>
                </c:pt>
                <c:pt idx="2">
                  <c:v>50% dobrze</c:v>
                </c:pt>
                <c:pt idx="3">
                  <c:v>10% dobrze</c:v>
                </c:pt>
                <c:pt idx="4">
                  <c:v>źle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0.25</c:v>
                </c:pt>
                <c:pt idx="1">
                  <c:v>0.1</c:v>
                </c:pt>
                <c:pt idx="2">
                  <c:v>0.4</c:v>
                </c:pt>
                <c:pt idx="3">
                  <c:v>0.15000000000000024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1.7777711415950387E-2"/>
          <c:w val="0.29722486855650931"/>
          <c:h val="0.95708755917903043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duża znajomość</c:v>
                </c:pt>
                <c:pt idx="1">
                  <c:v>średnia znajomość</c:v>
                </c:pt>
                <c:pt idx="2">
                  <c:v>mała znajomość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0.65000000000000135</c:v>
                </c:pt>
                <c:pt idx="1">
                  <c:v>0.28000000000000008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67620335654153E-2"/>
          <c:y val="6.0808533273607884E-2"/>
          <c:w val="0.92920421042883994"/>
          <c:h val="0.58457067667067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Sosna pospolita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Świerk pospolity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Jałowiec pospolity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Żywotnik olbrzymi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Jodła srebrna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Żywotnik japoński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Modrzew europejski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Modrzew japoński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Modrzew polski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874368"/>
        <c:axId val="64875904"/>
      </c:barChart>
      <c:catAx>
        <c:axId val="648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875904"/>
        <c:crosses val="autoZero"/>
        <c:auto val="1"/>
        <c:lblAlgn val="ctr"/>
        <c:lblOffset val="100"/>
        <c:noMultiLvlLbl val="0"/>
      </c:catAx>
      <c:valAx>
        <c:axId val="64875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48743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7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egendEntry>
        <c:idx val="8"/>
        <c:txPr>
          <a:bodyPr/>
          <a:lstStyle/>
          <a:p>
            <a:pPr>
              <a:defRPr sz="1400" baseline="0"/>
            </a:pPr>
            <a:endParaRPr lang="pl-PL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4416979978414E-2"/>
          <c:y val="3.5886681139907714E-2"/>
          <c:w val="0.93438133399248069"/>
          <c:h val="0.527768770885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Sosna pospolita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Żywotnik olbrzymi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Żywotnik zachodni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Modrzew europejski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Świerk pospolity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Jałowiec pospolity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Szydlica japońska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Jodła srebrna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Jodła olbrzymia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Jodła pospolita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Arkusz1!$K$2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Modrzew japoński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Żywotnik japoński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Arkusz1!$M$2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2"/>
          <c:order val="12"/>
          <c:tx>
            <c:strRef>
              <c:f>Arkusz1!$N$1</c:f>
              <c:strCache>
                <c:ptCount val="1"/>
                <c:pt idx="0">
                  <c:v>Cis pospolity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Arkusz1!$N$2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3"/>
          <c:order val="13"/>
          <c:tx>
            <c:strRef>
              <c:f>Arkusz1!$O$1</c:f>
              <c:strCache>
                <c:ptCount val="1"/>
                <c:pt idx="0">
                  <c:v>Metasekwoja chińska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Arkusz1!$O$2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4"/>
          <c:order val="14"/>
          <c:tx>
            <c:strRef>
              <c:f>Arkusz1!$P$1</c:f>
              <c:strCache>
                <c:ptCount val="1"/>
                <c:pt idx="0">
                  <c:v>Świerk serbski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Arkusz1!$P$2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5"/>
          <c:order val="15"/>
          <c:tx>
            <c:strRef>
              <c:f>Arkusz1!$Q$1</c:f>
              <c:strCache>
                <c:ptCount val="1"/>
                <c:pt idx="0">
                  <c:v>Modrzew polski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Arkusz1!$Q$2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3975424"/>
        <c:axId val="63976960"/>
      </c:barChart>
      <c:catAx>
        <c:axId val="639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976960"/>
        <c:crosses val="autoZero"/>
        <c:auto val="1"/>
        <c:lblAlgn val="ctr"/>
        <c:lblOffset val="100"/>
        <c:noMultiLvlLbl val="0"/>
      </c:catAx>
      <c:valAx>
        <c:axId val="63976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39754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6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7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8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9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0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1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2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3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4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egendEntry>
        <c:idx val="15"/>
        <c:txPr>
          <a:bodyPr/>
          <a:lstStyle/>
          <a:p>
            <a:pPr>
              <a:defRPr sz="1200" b="1" baseline="0"/>
            </a:pPr>
            <a:endParaRPr lang="pl-PL"/>
          </a:p>
        </c:txPr>
      </c:legendEntry>
      <c:layout>
        <c:manualLayout>
          <c:xMode val="edge"/>
          <c:yMode val="edge"/>
          <c:x val="0.14735517192032993"/>
          <c:y val="0.58091313764764796"/>
          <c:w val="0.69207202050294658"/>
          <c:h val="0.412765805822722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ze wszystkimi</c:v>
                </c:pt>
                <c:pt idx="1">
                  <c:v>z czterema</c:v>
                </c:pt>
                <c:pt idx="2">
                  <c:v>z dwoma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0.9</c:v>
                </c:pt>
                <c:pt idx="1">
                  <c:v>5.0000000000000024E-2</c:v>
                </c:pt>
                <c:pt idx="2">
                  <c:v>5.0000000000000024E-2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100% dobrze</c:v>
                </c:pt>
                <c:pt idx="1">
                  <c:v>33% dobrze</c:v>
                </c:pt>
                <c:pt idx="2">
                  <c:v>żle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6220921328048"/>
          <c:y val="0.14451492403002825"/>
          <c:w val="0.54833220157735763"/>
          <c:h val="0.6658261109533546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100% dobrze</c:v>
                </c:pt>
                <c:pt idx="1">
                  <c:v>50% dobrze</c:v>
                </c:pt>
                <c:pt idx="2">
                  <c:v>źle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0.55000000000000004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szeroka znajomość</c:v>
                </c:pt>
                <c:pt idx="1">
                  <c:v>średnia znajomość</c:v>
                </c:pt>
                <c:pt idx="2">
                  <c:v>mała znajomość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0.58000000000000007</c:v>
                </c:pt>
                <c:pt idx="1">
                  <c:v>0.28000000000000008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2"/>
                <c:pt idx="0">
                  <c:v>ze wszystkimi</c:v>
                </c:pt>
                <c:pt idx="1">
                  <c:v>z trzema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0.95000000000000062</c:v>
                </c:pt>
                <c:pt idx="1">
                  <c:v>5.0000000000000024E-2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2.5448261837094883E-2"/>
          <c:w val="0.66312360030948092"/>
          <c:h val="0.17512628476841036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89703318745524"/>
          <c:y val="0.27489396399675292"/>
          <c:w val="0.36211249545361668"/>
          <c:h val="0.5250629916850975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/>
                      <a:t>75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/>
                      <a:t>15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3"/>
                <c:pt idx="0">
                  <c:v>100% dobrze</c:v>
                </c:pt>
                <c:pt idx="1">
                  <c:v>33% dobrze</c:v>
                </c:pt>
                <c:pt idx="2">
                  <c:v>źle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1.8942883422153261E-2"/>
          <c:y val="2.5609969484028171E-2"/>
          <c:w val="0.87631650166037733"/>
          <c:h val="0.27258468548818232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E88F-F427-413A-B01C-8CBF513E3894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3919-6AED-4EBB-AC90-19E35F158D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9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3919-6AED-4EBB-AC90-19E35F158D4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CEEDF-C003-4CE0-8E02-257CF9EE9465}" type="datetimeFigureOut">
              <a:rPr lang="pl-PL" smtClean="0"/>
              <a:pPr/>
              <a:t>2014-06-02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72E293-158C-4ADC-A53F-01195B5FF19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poznać rośliny nagonasienne naszej dzielnicy?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Czas trwania projektu:</a:t>
            </a:r>
          </a:p>
          <a:p>
            <a:r>
              <a:rPr lang="pl-PL" dirty="0" smtClean="0"/>
              <a:t>28.10.2013 – 04.04.2014</a:t>
            </a:r>
            <a:endParaRPr lang="pl-PL" dirty="0"/>
          </a:p>
        </p:txBody>
      </p:sp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pl-PL" sz="4000" dirty="0" smtClean="0"/>
              <a:t>Zadanie 4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pl-PL" dirty="0" smtClean="0"/>
              <a:t>Graficzne przedstawienie gatunków na naszych dzielnicach.</a:t>
            </a:r>
            <a:endParaRPr lang="pl-PL" dirty="0"/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r>
              <a:rPr lang="pl-PL" sz="4000" dirty="0" smtClean="0"/>
              <a:t>Os. Śródmieście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6972320" cy="35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714884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osiedlu Śródmieście występuje 12 gatunków roślin nagonasiennych.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Najczęściej występującym gatunkiem roślin nagonasiennych na osiedlu Śródmieście jest żywotnik zachodni i żywotnik olbrzymi.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Najrzadziej występującym gatunkiem roślin nagonasiennych na osiedlu Śródmieście jest cis pospolity, metasekwoja chińska, świerk serbski, świerk pospolity i jałowiec pospolity.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pl-PL" sz="4000" dirty="0" smtClean="0"/>
              <a:t>Os. </a:t>
            </a:r>
            <a:r>
              <a:rPr lang="pl-PL" sz="4000" dirty="0" err="1" smtClean="0"/>
              <a:t>Wośniki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714348" y="1285860"/>
          <a:ext cx="74295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857760"/>
            <a:ext cx="81851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osiedlu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występuje 9 gatunków roślin nagonasiennych.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Najczęściej występującym gatunkiem roślin nagonasiennych na osiedlu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jest sosna pospolita.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Najrzadziej występującym gatunkiem roślin nagonasiennych na osiedlu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jest modrzew polski.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Podsumowanie obydwu dzielnic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76867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214950"/>
            <a:ext cx="92474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osiedlach Śródmieście i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występuje 16 gatunków roślin nagonasiennych.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Najczęściej występującym gatunkiem roślin nagonasiennych na osiedlach Śródmieście i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sosna pospolita.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Najrzadziej występującym gatunkiem roślin nagonasiennych na osiedlach Śródmieście i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Wośniki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jest cis pospolity,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metasekwoja chińska, świerk serbski i modrzew polski.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Zadanie 5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pl-PL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pl-PL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Opisy naszych roślin</a:t>
            </a:r>
            <a:endParaRPr lang="pl-PL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ysOp\Pulpit\MARTYNKA\Szkoła\Projekt\Rysunki\cis pospo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37981" cy="358155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3357586" cy="92869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Cis pospolity</a:t>
            </a:r>
            <a:endParaRPr lang="pl-PL" sz="4000" dirty="0"/>
          </a:p>
        </p:txBody>
      </p:sp>
      <p:pic>
        <p:nvPicPr>
          <p:cNvPr id="9" name="Symbol zastępczy zawartości 8" descr="cis pospolit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28569" y="142852"/>
            <a:ext cx="3815431" cy="3232354"/>
          </a:xfrm>
        </p:spPr>
      </p:pic>
      <p:pic>
        <p:nvPicPr>
          <p:cNvPr id="26630" name="Picture 6" descr="C:\Documents and Settings\SysOp\Pulpit\MARTYNKA\Szkoła\Projekt\Zdjęcia\Świerk serb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431564" y="24646086"/>
            <a:ext cx="3251035" cy="4334961"/>
          </a:xfrm>
          <a:prstGeom prst="rect">
            <a:avLst/>
          </a:prstGeom>
          <a:noFill/>
        </p:spPr>
      </p:pic>
      <p:pic>
        <p:nvPicPr>
          <p:cNvPr id="1027" name="Picture 3" descr="C:\Documents and Settings\SysOp\Pulpit\MARTYNKA\Szkoła\Projekt\Zdjęcia\Cis pospol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2362692" cy="31432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5715016"/>
            <a:ext cx="3714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zostało wykonane w parku Leśniczówka przy ulicy Wodnej.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jałowiec pospo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14356"/>
            <a:ext cx="3071802" cy="2690260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335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Jałowiec pospolity</a:t>
            </a:r>
            <a:endParaRPr kumimoji="0" lang="pl-PL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pic>
        <p:nvPicPr>
          <p:cNvPr id="19458" name="Picture 2" descr="C:\Documents and Settings\SysOp\Pulpit\MARTYNKA\Szkoła\Projekt\żywotnik zachod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373">
            <a:off x="3778199" y="208772"/>
            <a:ext cx="3163074" cy="296591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 rot="1989188">
            <a:off x="5668471" y="639939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Żywotnik zachodni</a:t>
            </a:r>
            <a:endParaRPr kumimoji="0" lang="pl-PL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pic>
        <p:nvPicPr>
          <p:cNvPr id="19460" name="Picture 4" descr="C:\Documents and Settings\SysOp\Pulpit\MARTYNKA\Szkoła\Projekt\żywotnik olbrzy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579">
            <a:off x="640599" y="4097957"/>
            <a:ext cx="3240473" cy="2749219"/>
          </a:xfrm>
          <a:prstGeom prst="rect">
            <a:avLst/>
          </a:prstGeom>
          <a:noFill/>
        </p:spPr>
      </p:pic>
      <p:pic>
        <p:nvPicPr>
          <p:cNvPr id="19461" name="Picture 5" descr="C:\Documents and Settings\SysOp\Pulpit\MARTYNKA\Szkoła\Projekt\jodła pospol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5490" y="3786190"/>
            <a:ext cx="3858510" cy="2933701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 rot="19667774">
            <a:off x="4688340" y="3940940"/>
            <a:ext cx="285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Jodła pospolita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20836143">
            <a:off x="11809" y="3559154"/>
            <a:ext cx="3177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Żywotnik olbrzymi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9" grpId="0"/>
      <p:bldP spid="19462" grpId="0"/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g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58376">
            <a:off x="204759" y="543476"/>
            <a:ext cx="2419729" cy="4061688"/>
          </a:xfrm>
        </p:spPr>
      </p:pic>
      <p:pic>
        <p:nvPicPr>
          <p:cNvPr id="18433" name="Picture 1" descr="C:\Documents and Settings\SysOp\Pulpit\MARTYNKA\Szkoła\Projekt\Rysunki\modrzew europej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2280">
            <a:off x="5579396" y="285728"/>
            <a:ext cx="3431257" cy="3786214"/>
          </a:xfrm>
          <a:prstGeom prst="rect">
            <a:avLst/>
          </a:prstGeom>
          <a:noFill/>
        </p:spPr>
      </p:pic>
      <p:pic>
        <p:nvPicPr>
          <p:cNvPr id="18434" name="Picture 2" descr="C:\Documents and Settings\SysOp\Pulpit\MARTYNKA\Szkoła\Projekt\Rysunki\metasekwoja chiń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16">
            <a:off x="6000760" y="3786166"/>
            <a:ext cx="2892942" cy="3071834"/>
          </a:xfrm>
          <a:prstGeom prst="rect">
            <a:avLst/>
          </a:prstGeom>
          <a:noFill/>
        </p:spPr>
      </p:pic>
      <p:pic>
        <p:nvPicPr>
          <p:cNvPr id="18435" name="Picture 3" descr="C:\Documents and Settings\SysOp\Pulpit\MARTYNKA\Szkoła\Projekt\Rysunki\świerk pospol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0934">
            <a:off x="2347884" y="3056300"/>
            <a:ext cx="3233743" cy="3661452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285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Sosna pospolita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rot="878124">
            <a:off x="2714612" y="2571744"/>
            <a:ext cx="30718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Świerk pospolity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 rot="18287726">
            <a:off x="4649702" y="5093189"/>
            <a:ext cx="2225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Metasekwoja chińska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572132" y="0"/>
            <a:ext cx="3714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Modrzew europejski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Jodła olbrzy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12305">
            <a:off x="829844" y="397251"/>
            <a:ext cx="2344473" cy="3125963"/>
          </a:xfrm>
        </p:spPr>
      </p:pic>
      <p:pic>
        <p:nvPicPr>
          <p:cNvPr id="36866" name="Picture 2" descr="C:\Documents and Settings\SysOp\Pulpit\MARTYNKA\Szkoła\Projekt\Zdjęcia\Szydlica japoń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9868">
            <a:off x="6132560" y="383928"/>
            <a:ext cx="2841044" cy="2130783"/>
          </a:xfrm>
          <a:prstGeom prst="rect">
            <a:avLst/>
          </a:prstGeom>
          <a:noFill/>
        </p:spPr>
      </p:pic>
      <p:pic>
        <p:nvPicPr>
          <p:cNvPr id="36867" name="Picture 3" descr="C:\Documents and Settings\SysOp\Pulpit\MARTYNKA\Szkoła\Projekt\Zdjęcia\Świerk serb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43182"/>
            <a:ext cx="2464470" cy="3286148"/>
          </a:xfrm>
          <a:prstGeom prst="rect">
            <a:avLst/>
          </a:prstGeom>
          <a:noFill/>
        </p:spPr>
      </p:pic>
      <p:pic>
        <p:nvPicPr>
          <p:cNvPr id="36868" name="Picture 4" descr="C:\Documents and Settings\SysOp\Pulpit\MARTYNKA\Szkoła\Projekt\img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99">
            <a:off x="6884922" y="3392229"/>
            <a:ext cx="1928794" cy="2919517"/>
          </a:xfrm>
          <a:prstGeom prst="rect">
            <a:avLst/>
          </a:prstGeom>
          <a:noFill/>
        </p:spPr>
      </p:pic>
      <p:pic>
        <p:nvPicPr>
          <p:cNvPr id="36869" name="Picture 5" descr="C:\Documents and Settings\SysOp\Pulpit\MARTYNKA\Szkoła\Projekt\img0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1785950" cy="2694363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 rot="913525">
            <a:off x="2224432" y="367192"/>
            <a:ext cx="285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Jodła olbrzymia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 rot="20962642">
            <a:off x="4874182" y="129729"/>
            <a:ext cx="30003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Szydlica japońska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286116" y="2000240"/>
            <a:ext cx="2428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Świerk serbski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 rot="21008988">
            <a:off x="6593468" y="2919011"/>
            <a:ext cx="24289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Jodła srebrna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643314"/>
            <a:ext cx="30718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Żywotnik japoński</a:t>
            </a:r>
            <a:endParaRPr kumimoji="0" lang="pl-PL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 rot="16891375">
            <a:off x="-1022276" y="1507328"/>
            <a:ext cx="3286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wykonane w parku Leśniczówka przy ulicy Wodnej.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 rot="20929605">
            <a:off x="5993641" y="2629243"/>
            <a:ext cx="3268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wykonane w parku Leśniczówka przy ulicy Kolberga.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714612" y="6072206"/>
            <a:ext cx="3357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wykonane w parku Leśniczówka przy ulicy Kolberga.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6611779"/>
            <a:ext cx="2571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wykonane przy ulicy Kończyckiej.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 rot="21033233">
            <a:off x="6853278" y="6425859"/>
            <a:ext cx="2286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Zdjęcie wykonane przy ulicy Orońskiej.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Zadanie 6</a:t>
            </a:r>
            <a:endParaRPr lang="pl-PL" sz="4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pl-PL" dirty="0" smtClean="0"/>
              <a:t>Umieściłyśmy wybrane okazy na holu szkoły.</a:t>
            </a:r>
            <a:endParaRPr lang="pl-PL" dirty="0"/>
          </a:p>
        </p:txBody>
      </p:sp>
      <p:pic>
        <p:nvPicPr>
          <p:cNvPr id="37891" name="Picture 3" descr="C:\Documents and Settings\SysOp\Pulpit\MARTYNKA\Szkoła\Projekt\zdjęcie plakatu n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0842">
            <a:off x="-32344" y="2035490"/>
            <a:ext cx="3170017" cy="2377512"/>
          </a:xfrm>
          <a:prstGeom prst="rect">
            <a:avLst/>
          </a:prstGeom>
          <a:noFill/>
        </p:spPr>
      </p:pic>
      <p:pic>
        <p:nvPicPr>
          <p:cNvPr id="37892" name="Picture 4" descr="C:\Documents and Settings\SysOp\Pulpit\MARTYNKA\Szkoła\Projekt\zdjęcie plakatu n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90566">
            <a:off x="5689887" y="2210073"/>
            <a:ext cx="3538103" cy="2653576"/>
          </a:xfrm>
          <a:prstGeom prst="rect">
            <a:avLst/>
          </a:prstGeom>
          <a:noFill/>
        </p:spPr>
      </p:pic>
      <p:sp>
        <p:nvSpPr>
          <p:cNvPr id="39938" name="AutoShape 2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AutoShape 4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2" name="AutoShape 6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6" name="AutoShape 10" descr="2014-02-06 11.43.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8" name="AutoShape 12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50" name="AutoShape 14" descr="http://img1.poczta.o2.pl/?cmd=getpart&amp;link=DkYswlkk5UJW6ZnBSAtPzbaaDMRN2OtLTPZNTOwhWaZjSMeP3OxPTPROjM6O2OtPTPROTMZe2OtLzcacjMoaDOJ8jNZjSMs8CMslw02Z6CGw5gARkDAsMTMZJDMsJDMR6TMoKDNwKjM6KnalD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95819">
            <a:off x="3329323" y="1948533"/>
            <a:ext cx="2817137" cy="211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2963E-6 C -0.12622 -0.16504 -0.25243 -0.33008 -0.30851 -0.32939 C -0.36459 -0.3287 -0.38646 -0.04907 -0.33681 0.00394 C -0.28715 0.05695 -0.14879 0.02269 -0.01042 -0.011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pl-PL" sz="3000" b="1" dirty="0" smtClean="0"/>
              <a:t>Uczestnicy projektu:</a:t>
            </a:r>
          </a:p>
          <a:p>
            <a:r>
              <a:rPr lang="pl-PL" dirty="0" smtClean="0"/>
              <a:t>Ola Grzyb kl. II d</a:t>
            </a:r>
          </a:p>
          <a:p>
            <a:r>
              <a:rPr lang="pl-PL" dirty="0" smtClean="0"/>
              <a:t>Martyna Ozga kl. II d </a:t>
            </a:r>
          </a:p>
          <a:p>
            <a:r>
              <a:rPr lang="pl-PL" dirty="0" smtClean="0"/>
              <a:t>Aleksandra </a:t>
            </a:r>
            <a:r>
              <a:rPr lang="pl-PL" dirty="0" err="1" smtClean="0"/>
              <a:t>Poneta</a:t>
            </a:r>
            <a:r>
              <a:rPr lang="pl-PL" dirty="0" smtClean="0"/>
              <a:t> kl. II d</a:t>
            </a:r>
          </a:p>
          <a:p>
            <a:r>
              <a:rPr lang="pl-PL" sz="3000" b="1" dirty="0" smtClean="0"/>
              <a:t>Opiekun projektu:</a:t>
            </a:r>
          </a:p>
          <a:p>
            <a:r>
              <a:rPr lang="pl-PL" dirty="0" smtClean="0"/>
              <a:t>p. Irena </a:t>
            </a:r>
            <a:r>
              <a:rPr lang="pl-PL" dirty="0" err="1" smtClean="0"/>
              <a:t>Śniarska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Zadanie 7</a:t>
            </a:r>
            <a:endParaRPr lang="pl-PL" sz="4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071546"/>
            <a:ext cx="8829708" cy="493574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Przeprowadziłyśmy ankietę </a:t>
            </a:r>
          </a:p>
          <a:p>
            <a:pPr>
              <a:buNone/>
            </a:pPr>
            <a:r>
              <a:rPr lang="pl-PL" sz="2400" dirty="0" smtClean="0"/>
              <a:t>z 20 przypadkowymi </a:t>
            </a:r>
          </a:p>
          <a:p>
            <a:pPr>
              <a:buNone/>
            </a:pPr>
            <a:r>
              <a:rPr lang="pl-PL" sz="2400" dirty="0" smtClean="0"/>
              <a:t>uczniami klas drugich</a:t>
            </a:r>
          </a:p>
          <a:p>
            <a:pPr>
              <a:buNone/>
            </a:pPr>
            <a:r>
              <a:rPr lang="pl-PL" sz="2400" dirty="0" smtClean="0"/>
              <a:t>P.G. nr 13 w Radomiu.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72000" y="142851"/>
          <a:ext cx="4460879" cy="629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okument" r:id="rId3" imgW="3889208" imgH="5486640" progId="Word.Document.12">
                  <p:embed/>
                </p:oleObj>
              </mc:Choice>
              <mc:Fallback>
                <p:oleObj name="Dokument" r:id="rId3" imgW="3889208" imgH="548664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2851"/>
                        <a:ext cx="4460879" cy="6292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Wyniki pierwszej ankiety</a:t>
            </a:r>
            <a:endParaRPr lang="pl-PL" sz="4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142984"/>
            <a:ext cx="4114800" cy="1519043"/>
          </a:xfrm>
        </p:spPr>
        <p:txBody>
          <a:bodyPr/>
          <a:lstStyle/>
          <a:p>
            <a:pPr lvl="0">
              <a:buNone/>
            </a:pPr>
            <a:r>
              <a:rPr lang="pl-PL" sz="1800" b="1" dirty="0" smtClean="0"/>
              <a:t>     Na pierwsze pytanie </a:t>
            </a:r>
            <a:r>
              <a:rPr lang="pl-PL" sz="1800" dirty="0" smtClean="0"/>
              <a:t>(„Z którymi </a:t>
            </a:r>
          </a:p>
          <a:p>
            <a:pPr lvl="0">
              <a:buNone/>
            </a:pPr>
            <a:r>
              <a:rPr lang="pl-PL" sz="1800" dirty="0" smtClean="0"/>
              <a:t>     z poniższych nazw roślin nagonasiennych spotkałeś/</a:t>
            </a:r>
            <a:r>
              <a:rPr lang="pl-PL" sz="1800" dirty="0" err="1" smtClean="0"/>
              <a:t>aś</a:t>
            </a:r>
            <a:r>
              <a:rPr lang="pl-PL" sz="1800" dirty="0" smtClean="0"/>
              <a:t> się?) ankietowani odpowiedzieli:</a:t>
            </a:r>
          </a:p>
          <a:p>
            <a:pPr lvl="0"/>
            <a:endParaRPr lang="pl-PL" sz="2000" dirty="0" smtClean="0"/>
          </a:p>
          <a:p>
            <a:endParaRPr lang="pl-PL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2500306"/>
          <a:ext cx="428624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786322"/>
            <a:ext cx="4857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odpowiedzi na pierwsze pytanie ankietowanych wynika, że większa część z nich spotkała się z większością  nazw gatunkowych roślin nagonasiennych.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Najczęściej rozpoznawaną rośliną nagonasienną była oczywiście sosna pospolita, a najrzadziej jałowiec pospolity.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357686" y="928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b="1" dirty="0" smtClean="0"/>
              <a:t>Na drugie polecenie </a:t>
            </a:r>
            <a:r>
              <a:rPr lang="pl-PL" dirty="0" smtClean="0"/>
              <a:t>(„Dopasuj nazwy roślin do ich opisów”)</a:t>
            </a:r>
          </a:p>
          <a:p>
            <a:pPr>
              <a:buNone/>
            </a:pPr>
            <a:r>
              <a:rPr lang="pl-PL" dirty="0" smtClean="0"/>
              <a:t>   Poprawnymi odpowiedziami były pary liter i cyfr: 1c (jodła pospolita – na igłach widnieją białe paski), 2b (sosna pospolita – ma długie igły), 3a (modrzew europejski – gubi igły na zimę). Spójrzmy jak poradzili sobie ankietowani:</a:t>
            </a:r>
          </a:p>
        </p:txBody>
      </p:sp>
      <p:graphicFrame>
        <p:nvGraphicFramePr>
          <p:cNvPr id="8" name="Wykres 7"/>
          <p:cNvGraphicFramePr/>
          <p:nvPr/>
        </p:nvGraphicFramePr>
        <p:xfrm>
          <a:off x="3786182" y="3071810"/>
          <a:ext cx="564360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Większość ankietowanych na drugie polecenie odpowiedziała poprawnie, jednak znaczna część (30%) nie do końca poradziło sobie z dopasowaniem nazw gatunkowych roślin  nagonasiennych z ich charakterystycznymi cechami.</a:t>
            </a:r>
            <a:endParaRPr lang="pl-PL" sz="1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advTm="3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Graphic spid="5" grpId="0">
        <p:bldAsOne/>
      </p:bldGraphic>
      <p:bldP spid="39939" grpId="0"/>
      <p:bldP spid="7" grpId="0"/>
      <p:bldGraphic spid="8" grpId="0">
        <p:bldAsOne/>
      </p:bldGraphic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686800" cy="64294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                                       Podsumowanie wyników </a:t>
            </a:r>
            <a:endParaRPr lang="pl-PL" sz="36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500042"/>
            <a:ext cx="3786182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     Spójrzmy na odpowiedzi na </a:t>
            </a:r>
            <a:r>
              <a:rPr lang="pl-PL" sz="1800" b="1" dirty="0" smtClean="0"/>
              <a:t>trzecie polecenie </a:t>
            </a:r>
          </a:p>
          <a:p>
            <a:pPr>
              <a:buNone/>
            </a:pPr>
            <a:r>
              <a:rPr lang="pl-PL" sz="1800" b="1" dirty="0" smtClean="0"/>
              <a:t>     </a:t>
            </a:r>
            <a:r>
              <a:rPr lang="pl-PL" sz="1800" dirty="0" smtClean="0"/>
              <a:t>(„Z wymienionych gatunków roślin podkreśl rośliny nagonasienne.”) naszych ankietowanych. Poprawne odpowiedzi to: modrzew, sosna, żywotnik, jodła, tuja, jałowiec. 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0" y="2786058"/>
          <a:ext cx="364330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0" y="5143512"/>
            <a:ext cx="4643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</a:pPr>
            <a:r>
              <a:rPr 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Tylko ćwiartka ankietowanych (5 osób) poprawnie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</a:pPr>
            <a:r>
              <a:rPr 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 całości odpowiedziało na to pytanie.</a:t>
            </a:r>
            <a:endParaRPr lang="pl-PL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</a:pPr>
            <a:r>
              <a:rPr 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Większość osób, bo aż 75% z nich nie poradziło sobie z poprawnym wykonaniem zadania.</a:t>
            </a:r>
            <a:endParaRPr lang="pl-PL" sz="1600" dirty="0" smtClean="0">
              <a:latin typeface="Arial" pitchFamily="34" charset="0"/>
            </a:endParaRPr>
          </a:p>
        </p:txBody>
      </p:sp>
      <p:graphicFrame>
        <p:nvGraphicFramePr>
          <p:cNvPr id="8" name="Wykres 7"/>
          <p:cNvGraphicFramePr/>
          <p:nvPr/>
        </p:nvGraphicFramePr>
        <p:xfrm>
          <a:off x="5357818" y="1571612"/>
          <a:ext cx="3437163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4572000" y="421481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dirty="0" smtClean="0"/>
              <a:t>Podsumowując wyniki ankiety:</a:t>
            </a:r>
          </a:p>
          <a:p>
            <a:pPr>
              <a:buNone/>
            </a:pPr>
            <a:r>
              <a:rPr lang="pl-PL" sz="1600" dirty="0" smtClean="0"/>
              <a:t>Przeprowadzone wnioski z odpowiedzi ankietowanych świadczą o tym, że mniej niż połowa z nich posiada małe wiadomości na temat roślin nagonasiennych w Polsce. </a:t>
            </a:r>
          </a:p>
          <a:p>
            <a:pPr>
              <a:buNone/>
            </a:pPr>
            <a:r>
              <a:rPr lang="pl-PL" sz="1600" dirty="0" smtClean="0"/>
              <a:t>Jednak większa część posiada duże wiadomości na temat roślin nagonasiennych, spotkała się </a:t>
            </a:r>
          </a:p>
          <a:p>
            <a:pPr>
              <a:buNone/>
            </a:pPr>
            <a:r>
              <a:rPr lang="pl-PL" sz="1600" dirty="0" smtClean="0"/>
              <a:t>z wieloma z nich, potrafi je rozpoznać oraz dopasować cechy charakterystyczne do nazw gatunkowych roślin.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572000" y="9286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l-PL" sz="1600" dirty="0" smtClean="0"/>
              <a:t>Oto wykres przedstawiający stopień znajomości wiadomości na temat tychże roślin: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0" y="6143644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</a:pPr>
            <a:r>
              <a:rPr 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Wyniki z tego polecenia nie są zadowalające, świadczą one o podstawowej wiedzy drugoklasistów .</a:t>
            </a:r>
            <a:endParaRPr lang="pl-PL" sz="1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advTm="3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Graphic spid="6" grpId="0">
        <p:bldAsOne/>
      </p:bldGraphic>
      <p:bldP spid="7" grpId="0"/>
      <p:bldGraphic spid="8" grpId="0">
        <p:bldAsOne/>
      </p:bldGraphic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Wyniki drugiej ankiety</a:t>
            </a:r>
            <a:endParaRPr lang="pl-PL" sz="4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2910" y="714356"/>
            <a:ext cx="885828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/>
              <a:t>Drugą ankietę (o tej samej treści) przeprowadziłyśmy z tymi samymi osobami, które zapoznały się </a:t>
            </a:r>
          </a:p>
          <a:p>
            <a:pPr>
              <a:buNone/>
            </a:pPr>
            <a:r>
              <a:rPr lang="pl-PL" sz="1400" dirty="0" smtClean="0"/>
              <a:t>z naszymi plakatami na ten temat. 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0" y="1285860"/>
            <a:ext cx="4071934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/>
              <a:t>Na</a:t>
            </a:r>
            <a:r>
              <a:rPr lang="pl-PL" dirty="0" smtClean="0"/>
              <a:t> </a:t>
            </a:r>
            <a:r>
              <a:rPr lang="pl-PL" b="1" dirty="0" smtClean="0"/>
              <a:t>pierwsze pytanie </a:t>
            </a:r>
            <a:r>
              <a:rPr lang="pl-PL" dirty="0" smtClean="0"/>
              <a:t>(„Z którymi </a:t>
            </a:r>
          </a:p>
          <a:p>
            <a:pPr lvl="0"/>
            <a:r>
              <a:rPr lang="pl-PL" dirty="0" smtClean="0"/>
              <a:t>z poniższych nazw roślin nagonasiennych spotkałeś/</a:t>
            </a:r>
            <a:r>
              <a:rPr lang="pl-PL" dirty="0" err="1" smtClean="0"/>
              <a:t>aś</a:t>
            </a:r>
            <a:r>
              <a:rPr lang="pl-PL" dirty="0" smtClean="0"/>
              <a:t> się?) ankietowani ponownie odpowiedzieli:</a:t>
            </a:r>
          </a:p>
        </p:txBody>
      </p:sp>
      <p:graphicFrame>
        <p:nvGraphicFramePr>
          <p:cNvPr id="5" name="Wykres 4"/>
          <p:cNvGraphicFramePr/>
          <p:nvPr/>
        </p:nvGraphicFramePr>
        <p:xfrm>
          <a:off x="0" y="2428868"/>
          <a:ext cx="4000527" cy="242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4857760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Wyraźnie widać, że wyniki (może nie radykalnie) ale się polepszyły. Bardzo duża część osób spotkała się ze wszystkimi wymienionymi nazwami gatunkowymi roślin nagonasiennych.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000496" y="1214422"/>
            <a:ext cx="51435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drugie polecenie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(„Dopasuj nazwy roślin do ich opisów”)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Poprawnymi odpowiedziami były pary liter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cyfr: 1c (jodła pospolita – na igłach widnieją białe paski), 2b (sosna pospolita – ma długie igły), 3a (modrzew europejski – gubi igły na zimę). Spójrzmy jak po raz drugi poradzili sobie ankietowani: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Wykres 7"/>
          <p:cNvGraphicFramePr/>
          <p:nvPr/>
        </p:nvGraphicFramePr>
        <p:xfrm>
          <a:off x="4143372" y="3143248"/>
          <a:ext cx="414340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143372" y="542926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podsumowania drugiego pytania widać niewielkie polepszenie wyników. Z pewnością związek z tym ma brak informacji o tym na naszym plakacie.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3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4" grpId="0"/>
      <p:bldGraphic spid="5" grpId="0">
        <p:bldAsOne/>
      </p:bldGraphic>
      <p:bldP spid="79873" grpId="0"/>
      <p:bldP spid="79874" grpId="0"/>
      <p:bldGraphic spid="8" grpId="0">
        <p:bldAsOne/>
      </p:bldGraphic>
      <p:bldP spid="798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686800" cy="571504"/>
          </a:xfrm>
        </p:spPr>
        <p:txBody>
          <a:bodyPr>
            <a:noAutofit/>
          </a:bodyPr>
          <a:lstStyle/>
          <a:p>
            <a:r>
              <a:rPr lang="pl-PL" sz="4000" dirty="0" smtClean="0"/>
              <a:t>                                   </a:t>
            </a:r>
            <a:r>
              <a:rPr lang="pl-PL" sz="3600" dirty="0" smtClean="0"/>
              <a:t>Podsumowanie wyników</a:t>
            </a:r>
            <a:endParaRPr lang="pl-PL" sz="3600" dirty="0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20" y="642918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Spójrzmy na ponowne odpowiedzi na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trzecie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polecenie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(„Z wymienionych gatunków roślin podkreśl rośliny nagonasienne.”) naszych ankietowanych. Poprawne odpowiedzi to: modrzew, sosna, żywotnik, jodła, tuja, jałowiec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0" y="2857496"/>
          <a:ext cx="407193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42844" y="5643578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 podsumowanie odpowiedzi na trzecie polecenie wyraźnie widać, że odpowiedzi znacznie się polepszyły.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29124" y="2357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Średnia znajomość uczniów na temat roślin nagonasiennych podwyższyła się. Spójrzmy na wykres:</a:t>
            </a:r>
            <a:endParaRPr lang="pl-PL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429124" y="642918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Podsumowując wyniki drugiej ankiety: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 zapoznaniu ankietowanych z tablicami informacyjnymi, odpowiedzi na pytania znacznie się polepszyły, a drugoklasiści przypomnieli sobie informacje na temat roślin nagonasiennych.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4286248" y="3357562"/>
          <a:ext cx="4693092" cy="335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849" grpId="0"/>
      <p:bldGraphic spid="5" grpId="0">
        <p:bldAsOne/>
      </p:bldGraphic>
      <p:bldP spid="78850" grpId="0"/>
      <p:bldP spid="7" grpId="0"/>
      <p:bldP spid="78851" grpId="0"/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Opinie naszych kolegów o projekcie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Uważam, że uczestniczki bardzo się napracowały. Myślę, że ich ciężka praca nie poszła na marne.</a:t>
            </a:r>
          </a:p>
          <a:p>
            <a:pPr>
              <a:buNone/>
            </a:pPr>
            <a:r>
              <a:rPr lang="pl-PL" dirty="0" smtClean="0"/>
              <a:t>                                                           osoba X</a:t>
            </a:r>
          </a:p>
          <a:p>
            <a:pPr>
              <a:buNone/>
            </a:pPr>
            <a:r>
              <a:rPr lang="pl-PL" dirty="0" smtClean="0"/>
              <a:t>Myślę, że projekt mnie wiele nauczył, bo bez problemu rozpoznaję teraz rośliny nagonasienne.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osoba Y</a:t>
            </a:r>
          </a:p>
          <a:p>
            <a:pPr>
              <a:buNone/>
            </a:pPr>
            <a:r>
              <a:rPr lang="pl-PL" dirty="0" smtClean="0"/>
              <a:t>Projekt bardzo mi się podobał. Sądzę, że wiele nauczył uczestniczki projektu.</a:t>
            </a:r>
          </a:p>
          <a:p>
            <a:pPr>
              <a:buNone/>
            </a:pPr>
            <a:r>
              <a:rPr lang="pl-PL" dirty="0" smtClean="0"/>
              <a:t>                                                           osoba Z</a:t>
            </a:r>
          </a:p>
          <a:p>
            <a:pPr>
              <a:buNone/>
            </a:pPr>
            <a:r>
              <a:rPr lang="pl-PL" dirty="0" smtClean="0"/>
              <a:t>  </a:t>
            </a: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opinie o projekcie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Projekt nam się bardzo podobał, jednak był wyczerpujący i myślimy, że wszyscy docenią </a:t>
            </a:r>
          </a:p>
          <a:p>
            <a:pPr>
              <a:buNone/>
            </a:pPr>
            <a:r>
              <a:rPr lang="pl-PL" dirty="0" smtClean="0"/>
              <a:t>    naszą pracę.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3357562"/>
            <a:ext cx="9268115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Czy nasz cel został osiągnięty?</a:t>
            </a:r>
            <a:endParaRPr lang="pl-PL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7158" y="442913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Tak, ponieważ chciałyśmy uzyskać większą wiedzę </a:t>
            </a:r>
          </a:p>
          <a:p>
            <a:pPr>
              <a:buNone/>
            </a:pPr>
            <a:r>
              <a:rPr lang="pl-PL" sz="2400" dirty="0" smtClean="0"/>
              <a:t>o roślinach nagonasiennych, a także nauczyć czegoś</a:t>
            </a:r>
          </a:p>
          <a:p>
            <a:pPr>
              <a:buNone/>
            </a:pPr>
            <a:r>
              <a:rPr lang="pl-PL" sz="2400" dirty="0" smtClean="0"/>
              <a:t>naszych znajomych i przyjaciół.</a:t>
            </a:r>
            <a:endParaRPr lang="pl-PL" sz="2400" dirty="0"/>
          </a:p>
        </p:txBody>
      </p:sp>
    </p:spTree>
  </p:cSld>
  <p:clrMapOvr>
    <a:masterClrMapping/>
  </p:clrMapOvr>
  <p:transition advClick="0" advTm="1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Literatura, z której korzystałyśmy: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Encyklopedia Geograficzna Świata prof. Adam Jelonek</a:t>
            </a:r>
          </a:p>
          <a:p>
            <a:endParaRPr lang="pl-PL" sz="2400" dirty="0"/>
          </a:p>
        </p:txBody>
      </p:sp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Cele projektu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Naszy</a:t>
            </a:r>
            <a:r>
              <a:rPr lang="pl-PL" dirty="0"/>
              <a:t>m</a:t>
            </a:r>
            <a:r>
              <a:rPr lang="pl-PL" dirty="0" smtClean="0"/>
              <a:t> celem jest zdobyć wiedzę na temat roślin nagonasiennych. Poznać ich cechy charakterystyczne i wygląd.</a:t>
            </a:r>
            <a:endParaRPr lang="pl-PL" dirty="0"/>
          </a:p>
        </p:txBody>
      </p:sp>
    </p:spTree>
  </p:cSld>
  <p:clrMapOvr>
    <a:masterClrMapping/>
  </p:clrMapOvr>
  <p:transition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6  L 0.25 0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pl-PL" sz="4000" dirty="0" smtClean="0"/>
              <a:t>Harmonogram prac</a:t>
            </a:r>
            <a:endParaRPr lang="pl-PL" sz="4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2296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48"/>
                <a:gridCol w="137155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Propozycje działań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pl-PL" dirty="0" smtClean="0"/>
                        <a:t>1. Wypisanie nazw gatunkowych krajowych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roślin nagonasiennych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pl-PL" dirty="0" smtClean="0"/>
                        <a:t>i dopisanie do listy gatunków obcych występujących</a:t>
                      </a:r>
                      <a:r>
                        <a:rPr lang="pl-PL" baseline="0" dirty="0" smtClean="0"/>
                        <a:t> też na terenie Polski.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28.10.13r.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2. Wyszukanie w atlasach, albumach/</a:t>
                      </a:r>
                      <a:r>
                        <a:rPr lang="pl-PL" baseline="0" dirty="0" smtClean="0"/>
                        <a:t> dostępnej literaturze informacji </a:t>
                      </a:r>
                    </a:p>
                    <a:p>
                      <a:r>
                        <a:rPr lang="pl-PL" baseline="0" dirty="0" smtClean="0"/>
                        <a:t>o wyżej wypisanych gatunkach – wypisanie cech wspólnych  dla wszystkich.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15.11.13r.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3. Wybranie charakterystycznych cech rozpoznawczych dla gatunków</a:t>
                      </a:r>
                      <a:r>
                        <a:rPr lang="pl-PL" baseline="0" dirty="0" smtClean="0"/>
                        <a:t> krajowych biorąc uwagę na np.: liście/ ich ilość, wygląd/ szyszki, ich kształt, wielkość, obecność lub brak, pokrój rośliny, formę występowania/ krzew, drzewo.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13.12.13r.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4. Analiza gotowego klucza do rozpoznawania gatunków.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20.01.14r.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5.Rozpoznanie gatunków</a:t>
                      </a:r>
                      <a:r>
                        <a:rPr lang="pl-PL" baseline="0" dirty="0" smtClean="0"/>
                        <a:t> w terenie.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03.02.14r.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pl-PL" sz="4000" dirty="0" smtClean="0"/>
              <a:t>Harmonogram prac -</a:t>
            </a:r>
            <a:r>
              <a:rPr lang="pl-PL" sz="4000" dirty="0" err="1" smtClean="0"/>
              <a:t>cd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40108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320"/>
                <a:gridCol w="142876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Propozycje działań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6. Zebranie okazów do rozpoznawania/ szyszki, szyszkojagody, 15</a:t>
                      </a:r>
                      <a:r>
                        <a:rPr lang="pl-PL" baseline="0" dirty="0" smtClean="0"/>
                        <a:t>cm fragmenty gałęzi/ pęd z igłami.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21.02.14r.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7. Wykonanie schematycznych rysunków z cechami charakterystycznymi gatunków.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10.03.14r.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8. Dokumentacja/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fotografia+nazwa+opis+miejsce</a:t>
                      </a:r>
                      <a:r>
                        <a:rPr lang="pl-PL" baseline="0" dirty="0" smtClean="0"/>
                        <a:t>/ gatunków w dzielnicy Radomia.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01.03.14r.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9. Umieszczenie gatunków występowania</a:t>
                      </a:r>
                      <a:r>
                        <a:rPr lang="pl-PL" baseline="0" dirty="0" smtClean="0"/>
                        <a:t> na planie miasta/ wg opracowanej dokumentacji/ opracowanie legendy.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14.03.14r.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10. Przygotowanie ankiety</a:t>
                      </a:r>
                      <a:r>
                        <a:rPr lang="pl-PL" baseline="0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20.03.14r.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11. Przygotowanie prezentacji z projektu.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04.04.14r.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pl-PL" sz="4000" dirty="0" smtClean="0"/>
              <a:t>Zadanie 1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Znalazłyśmy 10 nazw gatunkowych krajowych roślin nagonasiennych występujących na terenie Polski:</a:t>
            </a:r>
          </a:p>
          <a:p>
            <a:pPr lvl="0">
              <a:buNone/>
            </a:pPr>
            <a:r>
              <a:rPr lang="pl-PL" sz="1800" dirty="0"/>
              <a:t>Cyprysik błotny (</a:t>
            </a:r>
            <a:r>
              <a:rPr lang="pl-PL" sz="1800" dirty="0" err="1"/>
              <a:t>Taxodium</a:t>
            </a:r>
            <a:r>
              <a:rPr lang="pl-PL" sz="1800" dirty="0"/>
              <a:t> </a:t>
            </a:r>
            <a:r>
              <a:rPr lang="pl-PL" sz="1800" dirty="0" err="1"/>
              <a:t>distichum</a:t>
            </a:r>
            <a:r>
              <a:rPr lang="pl-PL" sz="1800" dirty="0"/>
              <a:t>)</a:t>
            </a:r>
          </a:p>
          <a:p>
            <a:pPr lvl="0">
              <a:buNone/>
            </a:pPr>
            <a:r>
              <a:rPr lang="pl-PL" sz="1800" dirty="0"/>
              <a:t>Jałowiec pospolity (</a:t>
            </a:r>
            <a:r>
              <a:rPr lang="pl-PL" sz="1800" dirty="0" err="1"/>
              <a:t>Juniperus</a:t>
            </a:r>
            <a:r>
              <a:rPr lang="pl-PL" sz="1800" dirty="0"/>
              <a:t> </a:t>
            </a:r>
            <a:r>
              <a:rPr lang="pl-PL" sz="1800" dirty="0" err="1"/>
              <a:t>communis</a:t>
            </a:r>
            <a:r>
              <a:rPr lang="pl-PL" sz="1800" dirty="0"/>
              <a:t>)</a:t>
            </a:r>
          </a:p>
          <a:p>
            <a:pPr lvl="0">
              <a:buNone/>
            </a:pPr>
            <a:r>
              <a:rPr lang="pl-PL" sz="1800" dirty="0"/>
              <a:t>Jodła jednobarwna (</a:t>
            </a:r>
            <a:r>
              <a:rPr lang="pl-PL" sz="1800" dirty="0" err="1"/>
              <a:t>Abies</a:t>
            </a:r>
            <a:r>
              <a:rPr lang="pl-PL" sz="1800" dirty="0"/>
              <a:t> </a:t>
            </a:r>
            <a:r>
              <a:rPr lang="pl-PL" sz="1800" dirty="0" err="1"/>
              <a:t>concolor</a:t>
            </a:r>
            <a:r>
              <a:rPr lang="pl-PL" sz="1800" dirty="0"/>
              <a:t>)</a:t>
            </a:r>
          </a:p>
          <a:p>
            <a:pPr lvl="0">
              <a:buNone/>
            </a:pPr>
            <a:r>
              <a:rPr lang="pl-PL" sz="1800" dirty="0"/>
              <a:t>Jodła pospolita (</a:t>
            </a:r>
            <a:r>
              <a:rPr lang="pl-PL" sz="1800" dirty="0" err="1"/>
              <a:t>Abies</a:t>
            </a:r>
            <a:r>
              <a:rPr lang="pl-PL" sz="1800" dirty="0"/>
              <a:t> alba)</a:t>
            </a:r>
          </a:p>
          <a:p>
            <a:pPr lvl="0">
              <a:buNone/>
            </a:pPr>
            <a:r>
              <a:rPr lang="pl-PL" sz="1800" dirty="0"/>
              <a:t>Modrzew europejski (</a:t>
            </a:r>
            <a:r>
              <a:rPr lang="pl-PL" sz="1800" dirty="0" err="1"/>
              <a:t>Larix</a:t>
            </a:r>
            <a:r>
              <a:rPr lang="pl-PL" sz="1800" dirty="0"/>
              <a:t> </a:t>
            </a:r>
            <a:r>
              <a:rPr lang="pl-PL" sz="1800" dirty="0" err="1"/>
              <a:t>decidua</a:t>
            </a:r>
            <a:r>
              <a:rPr lang="pl-PL" sz="1800" dirty="0"/>
              <a:t>)</a:t>
            </a:r>
          </a:p>
          <a:p>
            <a:pPr lvl="0">
              <a:buNone/>
            </a:pPr>
            <a:r>
              <a:rPr lang="pl-PL" sz="1800" dirty="0"/>
              <a:t>Modrzew polski (</a:t>
            </a:r>
            <a:r>
              <a:rPr lang="pl-PL" sz="1800" dirty="0" err="1"/>
              <a:t>Larix</a:t>
            </a:r>
            <a:r>
              <a:rPr lang="pl-PL" sz="1800" dirty="0"/>
              <a:t> polonica)</a:t>
            </a:r>
          </a:p>
          <a:p>
            <a:pPr lvl="0">
              <a:buNone/>
            </a:pPr>
            <a:r>
              <a:rPr lang="pl-PL" sz="1800" dirty="0"/>
              <a:t>Sosna górska ( </a:t>
            </a:r>
            <a:r>
              <a:rPr lang="pl-PL" sz="1800" dirty="0" err="1"/>
              <a:t>Pinus</a:t>
            </a:r>
            <a:r>
              <a:rPr lang="pl-PL" sz="1800" dirty="0"/>
              <a:t> </a:t>
            </a:r>
            <a:r>
              <a:rPr lang="pl-PL" sz="1800" dirty="0" err="1"/>
              <a:t>mugo</a:t>
            </a:r>
            <a:r>
              <a:rPr lang="pl-PL" sz="1800" dirty="0"/>
              <a:t>)</a:t>
            </a:r>
          </a:p>
          <a:p>
            <a:pPr lvl="0">
              <a:buNone/>
            </a:pPr>
            <a:r>
              <a:rPr lang="pl-PL" sz="1800" dirty="0"/>
              <a:t>Sosna limba (</a:t>
            </a:r>
            <a:r>
              <a:rPr lang="pl-PL" sz="1800" dirty="0" err="1"/>
              <a:t>Pinus</a:t>
            </a:r>
            <a:r>
              <a:rPr lang="pl-PL" sz="1800" dirty="0"/>
              <a:t> </a:t>
            </a:r>
            <a:r>
              <a:rPr lang="pl-PL" sz="1800" dirty="0" err="1" smtClean="0"/>
              <a:t>cembra</a:t>
            </a:r>
            <a:r>
              <a:rPr lang="pl-PL" sz="1800" dirty="0" smtClean="0"/>
              <a:t>)</a:t>
            </a:r>
          </a:p>
          <a:p>
            <a:pPr lvl="0">
              <a:buNone/>
            </a:pPr>
            <a:r>
              <a:rPr lang="pl-PL" sz="1800" dirty="0" smtClean="0"/>
              <a:t>Sosna pospolita (</a:t>
            </a:r>
            <a:r>
              <a:rPr lang="pl-PL" sz="1800" dirty="0" err="1" smtClean="0"/>
              <a:t>Pinus</a:t>
            </a:r>
            <a:r>
              <a:rPr lang="pl-PL" sz="1800" dirty="0" smtClean="0"/>
              <a:t> </a:t>
            </a:r>
            <a:r>
              <a:rPr lang="pl-PL" sz="1800" dirty="0" err="1" smtClean="0"/>
              <a:t>sylvestris</a:t>
            </a:r>
            <a:r>
              <a:rPr lang="pl-PL" sz="1800" dirty="0" smtClean="0"/>
              <a:t>)</a:t>
            </a:r>
          </a:p>
          <a:p>
            <a:pPr lvl="0">
              <a:buNone/>
            </a:pPr>
            <a:r>
              <a:rPr lang="pl-PL" sz="1800" dirty="0" smtClean="0"/>
              <a:t>Świerk </a:t>
            </a:r>
            <a:r>
              <a:rPr lang="pl-PL" sz="1800" dirty="0"/>
              <a:t>pospolity (</a:t>
            </a:r>
            <a:r>
              <a:rPr lang="pl-PL" sz="1800" dirty="0" err="1"/>
              <a:t>Picea</a:t>
            </a:r>
            <a:r>
              <a:rPr lang="pl-PL" sz="1800" dirty="0"/>
              <a:t> </a:t>
            </a:r>
            <a:r>
              <a:rPr lang="pl-PL" sz="1800" dirty="0" err="1"/>
              <a:t>abies</a:t>
            </a:r>
            <a:r>
              <a:rPr lang="pl-PL" sz="1800" dirty="0"/>
              <a:t>)</a:t>
            </a:r>
          </a:p>
          <a:p>
            <a:r>
              <a:rPr lang="pl-PL" sz="2400" b="1" dirty="0" smtClean="0"/>
              <a:t>i 30 nazw gatunkowych obcych roślin nagonasiennych.</a:t>
            </a:r>
            <a:endParaRPr lang="pl-PL" sz="2400" b="1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pl-PL" sz="4000" dirty="0" smtClean="0"/>
              <a:t>Zadanie 2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pl-PL" dirty="0" smtClean="0"/>
              <a:t>Przygotowanie tabelarycznego opisu roślin.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928802"/>
          <a:ext cx="9001155" cy="23574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1844"/>
                <a:gridCol w="775472"/>
                <a:gridCol w="785792"/>
                <a:gridCol w="785818"/>
                <a:gridCol w="928694"/>
                <a:gridCol w="1071570"/>
                <a:gridCol w="928694"/>
                <a:gridCol w="928694"/>
                <a:gridCol w="1000132"/>
                <a:gridCol w="1214445"/>
              </a:tblGrid>
              <a:tr h="714379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Nazwa rośliny</a:t>
                      </a:r>
                      <a:endParaRPr lang="pl-PL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Sosna górska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Sosna limba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Sosna</a:t>
                      </a:r>
                      <a:r>
                        <a:rPr lang="pl-PL" sz="1200" baseline="0" dirty="0" smtClean="0"/>
                        <a:t> pospolita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Modrzew</a:t>
                      </a:r>
                    </a:p>
                    <a:p>
                      <a:pPr algn="ctr"/>
                      <a:r>
                        <a:rPr lang="pl-PL" sz="1200" dirty="0" smtClean="0"/>
                        <a:t>europejski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Modrzew polski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Jałowiec pospolity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Jodła</a:t>
                      </a:r>
                      <a:r>
                        <a:rPr lang="pl-PL" sz="1200" baseline="0" dirty="0" smtClean="0"/>
                        <a:t> pospolita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Świerk pospolity</a:t>
                      </a:r>
                      <a:endParaRPr lang="pl-PL" sz="1200" b="1" dirty="0"/>
                    </a:p>
                  </a:txBody>
                  <a:tcPr/>
                </a:tc>
              </a:tr>
              <a:tr h="311430">
                <a:tc rowSpan="3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Liście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igły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114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łuski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0583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blaszki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Dł.</a:t>
                      </a:r>
                    </a:p>
                    <a:p>
                      <a:pPr algn="ctr"/>
                      <a:r>
                        <a:rPr lang="pl-PL" sz="1200" dirty="0" smtClean="0"/>
                        <a:t>igieł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długie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5719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krótkie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642942"/>
          </a:xfrm>
        </p:spPr>
        <p:txBody>
          <a:bodyPr>
            <a:noAutofit/>
          </a:bodyPr>
          <a:lstStyle/>
          <a:p>
            <a:r>
              <a:rPr lang="pl-PL" sz="4000" dirty="0" smtClean="0"/>
              <a:t>Zadanie 2 -</a:t>
            </a:r>
            <a:r>
              <a:rPr lang="pl-PL" sz="4000" dirty="0" err="1" smtClean="0"/>
              <a:t>cd</a:t>
            </a:r>
            <a:endParaRPr lang="pl-PL" sz="4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32" cy="45708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5163"/>
                <a:gridCol w="754841"/>
                <a:gridCol w="686219"/>
                <a:gridCol w="686219"/>
                <a:gridCol w="892085"/>
                <a:gridCol w="1031853"/>
                <a:gridCol w="928694"/>
                <a:gridCol w="928694"/>
                <a:gridCol w="928694"/>
                <a:gridCol w="1071570"/>
              </a:tblGrid>
              <a:tr h="719233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Nazwa rośliny</a:t>
                      </a:r>
                      <a:endParaRPr lang="pl-PL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Sosna górska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Sosna limba</a:t>
                      </a:r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Sosna</a:t>
                      </a:r>
                      <a:r>
                        <a:rPr lang="pl-PL" sz="1200" baseline="0" dirty="0" smtClean="0"/>
                        <a:t> pospolita</a:t>
                      </a:r>
                      <a:endParaRPr lang="pl-PL" sz="1200" dirty="0" smtClean="0"/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Modrzew</a:t>
                      </a:r>
                    </a:p>
                    <a:p>
                      <a:pPr algn="ctr"/>
                      <a:r>
                        <a:rPr lang="pl-PL" sz="1200" dirty="0" smtClean="0"/>
                        <a:t>europejski</a:t>
                      </a:r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Modrzew polski</a:t>
                      </a:r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Jałowiec pospolity</a:t>
                      </a:r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Jodła</a:t>
                      </a:r>
                      <a:r>
                        <a:rPr lang="pl-PL" sz="1200" baseline="0" dirty="0" smtClean="0"/>
                        <a:t> pospolita</a:t>
                      </a:r>
                      <a:endParaRPr lang="pl-PL" sz="1200" dirty="0" smtClean="0"/>
                    </a:p>
                    <a:p>
                      <a:pPr algn="ctr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Świerk pospolity</a:t>
                      </a:r>
                      <a:endParaRPr lang="pl-PL" sz="1200" b="1" dirty="0"/>
                    </a:p>
                  </a:txBody>
                  <a:tcPr/>
                </a:tc>
              </a:tr>
              <a:tr h="357781">
                <a:tc rowSpan="3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Ilość igieł wyrastających </a:t>
                      </a:r>
                    </a:p>
                    <a:p>
                      <a:pPr algn="ctr"/>
                      <a:r>
                        <a:rPr lang="pl-PL" sz="1200" dirty="0" smtClean="0"/>
                        <a:t>z jednego miejsca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jedna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dwie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więcej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Występuje </a:t>
                      </a:r>
                    </a:p>
                    <a:p>
                      <a:pPr algn="ctr"/>
                      <a:r>
                        <a:rPr lang="pl-PL" sz="1200" dirty="0" smtClean="0"/>
                        <a:t>w postaci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drzewo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krzew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rowSpan="4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Szyszka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mała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vMerge="1"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duża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vMerge="1"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wzniesiona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  <a:tr h="532133">
                <a:tc vMerge="1"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zwisająca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</a:tr>
              <a:tr h="35778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Szyszkojagoda</a:t>
                      </a:r>
                      <a:endParaRPr lang="pl-PL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+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Zadanie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pl-PL" dirty="0" smtClean="0"/>
              <a:t>Przygotowałyśmy plany i naniosłyśmy na nie gatunki roślin nagonasiennych.</a:t>
            </a:r>
            <a:endParaRPr lang="pl-PL" dirty="0"/>
          </a:p>
        </p:txBody>
      </p:sp>
      <p:pic>
        <p:nvPicPr>
          <p:cNvPr id="1027" name="Picture 3" descr="C:\Documents and Settings\SysOp\Pulpit\MARTYNKA\Szkoła\Projekt\pla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5905" y="2057278"/>
            <a:ext cx="3400191" cy="4572000"/>
          </a:xfrm>
          <a:prstGeom prst="rect">
            <a:avLst/>
          </a:prstGeom>
          <a:noFill/>
        </p:spPr>
      </p:pic>
      <p:pic>
        <p:nvPicPr>
          <p:cNvPr id="1028" name="Picture 4" descr="C:\Documents and Settings\SysOp\Pulpit\MARTYNKA\Szkoła\Projekt\pl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97842" y="2060185"/>
            <a:ext cx="3191723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1489</Words>
  <Application>Microsoft Office PowerPoint</Application>
  <PresentationFormat>Pokaz na ekranie (4:3)</PresentationFormat>
  <Paragraphs>324</Paragraphs>
  <Slides>27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Przepływ</vt:lpstr>
      <vt:lpstr>Dokument</vt:lpstr>
      <vt:lpstr>Jak poznać rośliny nagonasienne naszej dzielnicy?</vt:lpstr>
      <vt:lpstr>Prezentacja programu PowerPoint</vt:lpstr>
      <vt:lpstr>Cele projektu</vt:lpstr>
      <vt:lpstr>Harmonogram prac</vt:lpstr>
      <vt:lpstr>Harmonogram prac -cd</vt:lpstr>
      <vt:lpstr>Zadanie 1</vt:lpstr>
      <vt:lpstr>Zadanie 2</vt:lpstr>
      <vt:lpstr>Zadanie 2 -cd</vt:lpstr>
      <vt:lpstr>Zadanie 3</vt:lpstr>
      <vt:lpstr>Zadanie 4 </vt:lpstr>
      <vt:lpstr>Os. Śródmieście</vt:lpstr>
      <vt:lpstr>Os. Wośniki</vt:lpstr>
      <vt:lpstr>Podsumowanie obydwu dzielnic</vt:lpstr>
      <vt:lpstr>Zadanie 5</vt:lpstr>
      <vt:lpstr>Cis pospolity</vt:lpstr>
      <vt:lpstr>Prezentacja programu PowerPoint</vt:lpstr>
      <vt:lpstr>Prezentacja programu PowerPoint</vt:lpstr>
      <vt:lpstr>Prezentacja programu PowerPoint</vt:lpstr>
      <vt:lpstr>Zadanie 6</vt:lpstr>
      <vt:lpstr>Zadanie 7</vt:lpstr>
      <vt:lpstr>Wyniki pierwszej ankiety</vt:lpstr>
      <vt:lpstr>                                       Podsumowanie wyników </vt:lpstr>
      <vt:lpstr>Wyniki drugiej ankiety</vt:lpstr>
      <vt:lpstr>                                   Podsumowanie wyników</vt:lpstr>
      <vt:lpstr>Opinie naszych kolegów o projekcie</vt:lpstr>
      <vt:lpstr>Nasze opinie o projekcie</vt:lpstr>
      <vt:lpstr>Literatura, z której korzystałyśmy: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poznać rośliny nagonasienne naszej dzielnicy?</dc:title>
  <dc:creator>COA12</dc:creator>
  <cp:lastModifiedBy>Irena</cp:lastModifiedBy>
  <cp:revision>53</cp:revision>
  <dcterms:created xsi:type="dcterms:W3CDTF">2014-03-26T11:08:25Z</dcterms:created>
  <dcterms:modified xsi:type="dcterms:W3CDTF">2014-06-02T17:59:28Z</dcterms:modified>
</cp:coreProperties>
</file>