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61" r:id="rId2"/>
    <p:sldId id="256" r:id="rId3"/>
    <p:sldId id="267" r:id="rId4"/>
    <p:sldId id="258" r:id="rId5"/>
    <p:sldId id="259" r:id="rId6"/>
    <p:sldId id="260" r:id="rId7"/>
    <p:sldId id="25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6BE"/>
    <a:srgbClr val="C3BF87"/>
    <a:srgbClr val="F1C0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13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5F9F-0D4F-4345-9B17-28169A70959B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43D4-44A9-44D4-B653-5BB4F2DEB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43D4-44A9-44D4-B653-5BB4F2DEB1AD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9506C2-ABCD-4146-BD5B-C40013124CD6}" type="datetimeFigureOut">
              <a:rPr lang="pl-PL" smtClean="0"/>
              <a:pPr/>
              <a:t>2018-03-14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285B7F-7598-4ECF-8A82-169F22B89E1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32040" y="593467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Przedstawiają uczniowie klasy II c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Michał Wąsik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Karol Barszcz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utc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011144" cy="493117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rot="523353">
            <a:off x="4767741" y="1762394"/>
            <a:ext cx="8511032" cy="1331269"/>
          </a:xfrm>
        </p:spPr>
        <p:txBody>
          <a:bodyPr>
            <a:normAutofit/>
            <a:scene3d>
              <a:camera prst="orthographicFront">
                <a:rot lat="19800000" lon="20400000" rev="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6000" dirty="0" smtClean="0">
                <a:solidFill>
                  <a:srgbClr val="C3BF87"/>
                </a:solidFill>
              </a:rPr>
              <a:t>Grecja</a:t>
            </a:r>
            <a:endParaRPr lang="pl-PL" sz="6000" dirty="0">
              <a:solidFill>
                <a:srgbClr val="C3BF87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ndhg9isdfubv0uifczxbvhfsdyubgvkxcufhgiyfdhgbuifxchbuiofxzhgiufdzjghxuiofdhgi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4125210" cy="6153045"/>
          </a:xfrm>
        </p:spPr>
      </p:pic>
      <p:sp>
        <p:nvSpPr>
          <p:cNvPr id="5" name="pole tekstowe 4"/>
          <p:cNvSpPr txBox="1"/>
          <p:nvPr/>
        </p:nvSpPr>
        <p:spPr>
          <a:xfrm>
            <a:off x="467544" y="134076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 starożytnej Grecji</a:t>
            </a:r>
          </a:p>
          <a:p>
            <a:pPr algn="ctr"/>
            <a:r>
              <a:rPr lang="pl-PL" sz="2400" dirty="0" smtClean="0"/>
              <a:t>wybitny filozof i matematyk</a:t>
            </a:r>
          </a:p>
          <a:p>
            <a:pPr algn="ctr"/>
            <a:r>
              <a:rPr lang="pl-PL" sz="4800" dirty="0" smtClean="0"/>
              <a:t>ARCHMIEDES</a:t>
            </a:r>
          </a:p>
          <a:p>
            <a:pPr algn="ctr"/>
            <a:r>
              <a:rPr lang="pl-PL" sz="2400" dirty="0" smtClean="0"/>
              <a:t>żyjący w III w p.n.e.</a:t>
            </a:r>
          </a:p>
          <a:p>
            <a:pPr algn="ctr"/>
            <a:r>
              <a:rPr lang="pl-PL" sz="2400" dirty="0" smtClean="0"/>
              <a:t>obliczył po raz pierwszy wartość liczby </a:t>
            </a:r>
            <a:r>
              <a:rPr lang="el-GR" sz="2400" dirty="0" smtClean="0"/>
              <a:t>π</a:t>
            </a:r>
            <a:r>
              <a:rPr lang="pl-PL" sz="24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3528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Metoda aproksymacji liczby </a:t>
            </a:r>
            <a:r>
              <a:rPr lang="el-GR" sz="3600" dirty="0" smtClean="0"/>
              <a:t>π</a:t>
            </a:r>
            <a:r>
              <a:rPr lang="pl-PL" sz="3600" dirty="0" smtClean="0"/>
              <a:t> zaproponowana przez Archimedesa</a:t>
            </a:r>
            <a:endParaRPr lang="pl-PL" sz="3600" dirty="0"/>
          </a:p>
        </p:txBody>
      </p:sp>
      <p:pic>
        <p:nvPicPr>
          <p:cNvPr id="7" name="Symbol zastępczy zawartości 6" descr="cdyrrrrrrrrrrrrrrrrrr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269760" cy="308992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hind_Mathematical_Papy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883647" cy="403244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25088" cy="11430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blipFill>
                  <a:blip r:embed="rId3"/>
                  <a:tile tx="0" ty="0" sx="100000" sy="100000" flip="none" algn="tl"/>
                </a:blipFill>
              </a:rPr>
              <a:t>Papirus </a:t>
            </a:r>
            <a:r>
              <a:rPr lang="pl-PL" sz="6000" dirty="0" err="1" smtClean="0">
                <a:blipFill>
                  <a:blip r:embed="rId3"/>
                  <a:tile tx="0" ty="0" sx="100000" sy="100000" flip="none" algn="tl"/>
                </a:blipFill>
              </a:rPr>
              <a:t>Rhinda</a:t>
            </a:r>
            <a:endParaRPr lang="pl-PL" sz="60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UIYYYYYYYYYYYYYYYYYYYYYYYYYYYYY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776333" cy="3168353"/>
          </a:xfrm>
        </p:spPr>
      </p:pic>
      <p:pic>
        <p:nvPicPr>
          <p:cNvPr id="6" name="Symbol zastępczy zawartości 5" descr="192px-Leonhard_Euler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3086472" cy="385809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Dlaczego </a:t>
            </a:r>
            <a:r>
              <a:rPr lang="el-GR" sz="4800" dirty="0" smtClean="0"/>
              <a:t>π</a:t>
            </a:r>
            <a:r>
              <a:rPr lang="pl-PL" sz="4800" dirty="0" smtClean="0"/>
              <a:t> ?</a:t>
            </a:r>
            <a:endParaRPr lang="pl-PL" sz="4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3528" y="47971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Symbol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π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wprowadził w 1706 r. </a:t>
            </a:r>
          </a:p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William Jones.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64088" y="1628800"/>
            <a:ext cx="36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Rozpowszechnił go w XVIII w. Leonhard Euler.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gdbdg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2952328" cy="288713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Liczba </a:t>
            </a:r>
            <a:r>
              <a:rPr lang="el-GR" dirty="0" smtClean="0"/>
              <a:t>π</a:t>
            </a:r>
            <a:r>
              <a:rPr lang="pl-PL" dirty="0" smtClean="0"/>
              <a:t> znana też jest jako stała Archimedesa lub ludolfina na cześć </a:t>
            </a:r>
            <a:r>
              <a:rPr lang="pl-PL" dirty="0" err="1" smtClean="0"/>
              <a:t>Ludolpha</a:t>
            </a:r>
            <a:r>
              <a:rPr lang="pl-PL" dirty="0" smtClean="0"/>
              <a:t> van </a:t>
            </a:r>
            <a:r>
              <a:rPr lang="pl-PL" dirty="0" err="1" smtClean="0"/>
              <a:t>Ceulena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55892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3,14159265358979323846264338327950288</a:t>
            </a:r>
            <a:endParaRPr lang="pl-PL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20px-Carl_Louis_Ferdinand_von_Lindema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1512168" cy="1835224"/>
          </a:xfrm>
        </p:spPr>
      </p:pic>
      <p:pic>
        <p:nvPicPr>
          <p:cNvPr id="5" name="Obraz 4" descr="Bikekwad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3096344" cy="1823612"/>
          </a:xfrm>
          <a:prstGeom prst="rect">
            <a:avLst/>
          </a:prstGeom>
        </p:spPr>
      </p:pic>
      <p:pic>
        <p:nvPicPr>
          <p:cNvPr id="7" name="Obraz 6" descr="kwadr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5799" y="3861048"/>
            <a:ext cx="3306917" cy="25922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403648" y="292494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Rozwiązał również jeden z najsłynniejszych problemów starożytności – problem kwadratury koła.</a:t>
            </a:r>
            <a:endParaRPr lang="pl-PL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95736" y="105273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Rok 1882 – Ferdinand </a:t>
            </a:r>
            <a:r>
              <a:rPr lang="pl-PL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Lindemann</a:t>
            </a: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wykazał, że </a:t>
            </a:r>
            <a:r>
              <a:rPr lang="el-G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jest liczbą niewymierną.</a:t>
            </a:r>
            <a:endParaRPr lang="pl-PL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niac_min_550x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80728"/>
            <a:ext cx="5760640" cy="319915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1750" dist="88900" dir="15420000" sx="99000" sy="99000" algn="tl" rotWithShape="0">
                    <a:schemeClr val="tx2">
                      <a:lumMod val="60000"/>
                      <a:lumOff val="40000"/>
                      <a:alpha val="55000"/>
                    </a:schemeClr>
                  </a:outerShdw>
                </a:effectLst>
              </a:rPr>
              <a:t>W dobie komputerów</a:t>
            </a:r>
            <a:endParaRPr lang="pl-PL" dirty="0">
              <a:solidFill>
                <a:schemeClr val="tx2">
                  <a:lumMod val="75000"/>
                </a:schemeClr>
              </a:solidFill>
              <a:effectLst>
                <a:outerShdw blurRad="31750" dist="88900" dir="15420000" sx="99000" sy="99000" algn="tl" rotWithShape="0">
                  <a:schemeClr val="tx2">
                    <a:lumMod val="60000"/>
                    <a:lumOff val="40000"/>
                    <a:alpha val="55000"/>
                  </a:scheme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4221087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Liczba </a:t>
            </a:r>
            <a:r>
              <a:rPr lang="el-GR" dirty="0" smtClean="0"/>
              <a:t>π</a:t>
            </a:r>
            <a:r>
              <a:rPr lang="pl-PL" dirty="0" smtClean="0"/>
              <a:t> jest nieskończona.</a:t>
            </a:r>
          </a:p>
          <a:p>
            <a:r>
              <a:rPr lang="pl-PL" dirty="0" smtClean="0"/>
              <a:t>W 1974 r. uzyskano rozwinięcie </a:t>
            </a:r>
            <a:r>
              <a:rPr lang="el-GR" dirty="0" smtClean="0"/>
              <a:t>π</a:t>
            </a:r>
            <a:r>
              <a:rPr lang="pl-PL" dirty="0" smtClean="0"/>
              <a:t> z dokładnością do 1 mln cyfr.</a:t>
            </a:r>
          </a:p>
          <a:p>
            <a:r>
              <a:rPr lang="pl-PL" dirty="0" smtClean="0"/>
              <a:t>W 1995 r. podano rozwinięcie, które miało 6,442,450,000 cyfr. Komputery liczyły to przez 5 dni.</a:t>
            </a:r>
          </a:p>
          <a:p>
            <a:r>
              <a:rPr lang="pl-PL" dirty="0" smtClean="0"/>
              <a:t>W 2010 r. francuski informatyk </a:t>
            </a:r>
            <a:r>
              <a:rPr lang="pl-PL" dirty="0" err="1" smtClean="0"/>
              <a:t>Bellard</a:t>
            </a:r>
            <a:r>
              <a:rPr lang="pl-PL" dirty="0" smtClean="0"/>
              <a:t> obliczył </a:t>
            </a:r>
            <a:r>
              <a:rPr lang="el-GR" dirty="0" smtClean="0"/>
              <a:t>π</a:t>
            </a:r>
            <a:r>
              <a:rPr lang="pl-PL" dirty="0" smtClean="0"/>
              <a:t> z dokładnością sięgającą 2,7 biliona cyfr.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W czym jest potrzebna </a:t>
            </a:r>
            <a:r>
              <a:rPr lang="el-GR" sz="4400" dirty="0" smtClean="0"/>
              <a:t>π</a:t>
            </a:r>
            <a:r>
              <a:rPr lang="pl-PL" sz="4400" dirty="0" smtClean="0"/>
              <a:t>?</a:t>
            </a:r>
            <a:endParaRPr lang="pl-PL" sz="4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484785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 smtClean="0"/>
              <a:t>w geometrii,</a:t>
            </a: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 analizie matematycznej i teorii liczb,</a:t>
            </a: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 fizyce,</a:t>
            </a:r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 informatyce,</a:t>
            </a:r>
          </a:p>
          <a:p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pl-PL" sz="2400" smtClean="0"/>
              <a:t>w architekturze,</a:t>
            </a:r>
            <a:endParaRPr lang="pl-PL" sz="2400" dirty="0" smtClean="0"/>
          </a:p>
          <a:p>
            <a:pPr>
              <a:buFont typeface="Wingdings" pitchFamily="2" charset="2"/>
              <a:buChar char="Ø"/>
            </a:pPr>
            <a:endParaRPr lang="pl-PL" sz="2400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w budownictwie.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rttgggfhhhgt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3168352" cy="3620974"/>
          </a:xfrm>
        </p:spPr>
      </p:pic>
      <p:pic>
        <p:nvPicPr>
          <p:cNvPr id="6" name="Symbol zastępczy zawartości 5" descr="yuuuuuuuu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564904"/>
            <a:ext cx="2629231" cy="3813008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4200000"/>
              </a:lightRig>
            </a:scene3d>
            <a:sp3d prstMaterial="flat">
              <a:bevelT w="25400" h="25400"/>
            </a:sp3d>
          </a:bodyPr>
          <a:lstStyle/>
          <a:p>
            <a:pPr algn="ctr"/>
            <a:r>
              <a:rPr lang="pl-PL" sz="8000" dirty="0" smtClean="0">
                <a:gradFill flip="none" rotWithShape="1">
                  <a:gsLst>
                    <a:gs pos="0">
                      <a:srgbClr val="FFC000"/>
                    </a:gs>
                    <a:gs pos="45000">
                      <a:srgbClr val="FF7A00"/>
                    </a:gs>
                    <a:gs pos="45000">
                      <a:srgbClr val="FF7A00"/>
                    </a:gs>
                    <a:gs pos="45000">
                      <a:srgbClr val="FF7A00"/>
                    </a:gs>
                    <a:gs pos="45000">
                      <a:srgbClr val="FF7A00"/>
                    </a:gs>
                    <a:gs pos="45000">
                      <a:srgbClr val="FF7A00"/>
                    </a:gs>
                    <a:gs pos="45000">
                      <a:srgbClr val="FF7A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6000000" scaled="0"/>
                  <a:tileRect/>
                </a:gradFill>
                <a:effectLst>
                  <a:outerShdw dist="25400" sx="1000" sy="1000" algn="tl" rotWithShape="0">
                    <a:srgbClr val="000000">
                      <a:alpha val="0"/>
                    </a:srgbClr>
                  </a:outerShdw>
                </a:effectLst>
              </a:rPr>
              <a:t>CIEKAWOSTKI</a:t>
            </a:r>
            <a:endParaRPr lang="pl-PL" sz="8000" dirty="0">
              <a:gradFill flip="none" rotWithShape="1">
                <a:gsLst>
                  <a:gs pos="0">
                    <a:srgbClr val="FFC000"/>
                  </a:gs>
                  <a:gs pos="45000">
                    <a:srgbClr val="FF7A00"/>
                  </a:gs>
                  <a:gs pos="45000">
                    <a:srgbClr val="FF7A00"/>
                  </a:gs>
                  <a:gs pos="45000">
                    <a:srgbClr val="FF7A00"/>
                  </a:gs>
                  <a:gs pos="45000">
                    <a:srgbClr val="FF7A00"/>
                  </a:gs>
                  <a:gs pos="45000">
                    <a:srgbClr val="FF7A00"/>
                  </a:gs>
                  <a:gs pos="45000">
                    <a:srgbClr val="FF7A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6000000" scaled="0"/>
                <a:tileRect/>
              </a:gradFill>
              <a:effectLst>
                <a:outerShdw dist="25400" sx="1000" sy="1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2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6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8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0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2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4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6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4" grpId="12"/>
      <p:bldP spid="4" grpId="13"/>
      <p:bldP spid="4" grpId="14"/>
      <p:bldP spid="4" grpId="15"/>
      <p:bldP spid="4" grpId="16"/>
      <p:bldP spid="4" grpId="1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96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</a:rPr>
              <a:t>π</a:t>
            </a:r>
            <a:r>
              <a:rPr lang="pl-PL" sz="6600" dirty="0" err="1" smtClean="0"/>
              <a:t>ęknie</a:t>
            </a:r>
            <a:r>
              <a:rPr lang="pl-PL" sz="6600" dirty="0" smtClean="0"/>
              <a:t/>
            </a:r>
            <a:br>
              <a:rPr lang="pl-PL" sz="6600" dirty="0" smtClean="0"/>
            </a:br>
            <a:r>
              <a:rPr lang="pl-PL" sz="6600" dirty="0" smtClean="0"/>
              <a:t>dziękujemy </a:t>
            </a:r>
            <a:br>
              <a:rPr lang="pl-PL" sz="6600" dirty="0" smtClean="0"/>
            </a:br>
            <a:r>
              <a:rPr lang="pl-PL" sz="6600" dirty="0" smtClean="0"/>
              <a:t>za </a:t>
            </a:r>
            <a:br>
              <a:rPr lang="pl-PL" sz="6600" dirty="0" smtClean="0"/>
            </a:br>
            <a:r>
              <a:rPr lang="pl-PL" sz="6600" dirty="0" smtClean="0"/>
              <a:t>uwagę</a:t>
            </a:r>
            <a:endParaRPr lang="pl-PL" sz="66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nd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356992"/>
            <a:ext cx="5703540" cy="276192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 oznacza liczba π?</a:t>
            </a:r>
            <a:endParaRPr lang="pl-PL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177281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Liczba </a:t>
            </a:r>
            <a:r>
              <a:rPr lang="el-GR" dirty="0" smtClean="0"/>
              <a:t>π</a:t>
            </a:r>
            <a:r>
              <a:rPr lang="pl-PL" dirty="0" smtClean="0"/>
              <a:t> jest liczbą niewymierną. Określa stosunek długości </a:t>
            </a:r>
          </a:p>
          <a:p>
            <a:endParaRPr lang="pl-PL" dirty="0" smtClean="0"/>
          </a:p>
          <a:p>
            <a:r>
              <a:rPr lang="pl-PL" dirty="0" smtClean="0"/>
              <a:t>okręgu do jego średnicy.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915816" y="30689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DŁUGOŚĆ/ŚREDNICA=</a:t>
            </a:r>
            <a:r>
              <a:rPr lang="el-GR" b="1" i="1" dirty="0" smtClean="0"/>
              <a:t>π</a:t>
            </a:r>
            <a:endParaRPr lang="pl-PL" b="1" i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40568" y="980728"/>
            <a:ext cx="9577064" cy="5400600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isometricOffAxis1Right"/>
            <a:lightRig rig="soft" dir="t"/>
          </a:scene3d>
          <a:sp3d>
            <a:bevelT w="165100" prst="coolSlant"/>
          </a:sp3d>
        </p:spPr>
        <p:txBody>
          <a:bodyPr>
            <a:normAutofit fontScale="90000"/>
            <a:scene3d>
              <a:camera prst="orthographicFront">
                <a:rot lat="20099998" lon="1800000" rev="0"/>
              </a:camera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sz="8000" dirty="0" smtClean="0">
                <a:effectLst>
                  <a:outerShdw blurRad="177800" dist="127000" dir="5400000" sx="105000" sy="105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pl-PL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177800" dist="127000" dir="5400000" sx="105000" sy="105000" algn="ctr" rotWithShape="0">
                    <a:schemeClr val="accent4">
                      <a:lumMod val="60000"/>
                      <a:lumOff val="40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Początki liczby</a:t>
            </a:r>
            <a:br>
              <a:rPr lang="pl-PL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177800" dist="127000" dir="5400000" sx="105000" sy="105000" algn="ctr" rotWithShape="0">
                    <a:schemeClr val="accent4">
                      <a:lumMod val="60000"/>
                      <a:lumOff val="40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pl-PL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177800" dist="127000" dir="5400000" sx="105000" sy="105000" algn="ctr" rotWithShape="0">
                    <a:schemeClr val="accent4">
                      <a:lumMod val="60000"/>
                      <a:lumOff val="40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 π</a:t>
            </a:r>
            <a:r>
              <a:rPr lang="pl-PL" sz="8000" dirty="0" smtClean="0">
                <a:effectLst>
                  <a:outerShdw blurRad="177800" dist="127000" dir="5400000" sx="105000" sy="105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pl-PL" sz="8000" dirty="0" smtClean="0">
                <a:effectLst>
                  <a:outerShdw blurRad="177800" dist="127000" dir="5400000" sx="105000" sy="105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</a:rPr>
            </a:br>
            <a:endParaRPr lang="pl-PL" sz="8000" dirty="0">
              <a:effectLst>
                <a:outerShdw blurRad="177800" dist="127000" dir="5400000" sx="105000" sy="105000" algn="ctr" rotWithShape="0">
                  <a:schemeClr val="accent4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iszace-ogrod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44574">
            <a:off x="320547" y="3008543"/>
            <a:ext cx="4702548" cy="3054729"/>
          </a:xfrm>
        </p:spPr>
      </p:pic>
      <p:pic>
        <p:nvPicPr>
          <p:cNvPr id="6" name="Symbol zastępczy zawartości 5" descr="serveimage-1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31318">
            <a:off x="4352087" y="1478911"/>
            <a:ext cx="4385648" cy="3421045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301099">
            <a:off x="803589" y="386126"/>
            <a:ext cx="4572214" cy="1298101"/>
          </a:xfrm>
        </p:spPr>
        <p:txBody>
          <a:bodyPr>
            <a:normAutofit fontScale="90000"/>
            <a:scene3d>
              <a:camera prst="perspectiveContrastingRightFacing">
                <a:rot lat="623785" lon="18963666" rev="2100000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pl-PL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2856BE">
                      <a:alpha val="45000"/>
                    </a:srgbClr>
                  </a:outerShdw>
                </a:effectLst>
              </a:rPr>
              <a:t>B a b i l o n</a:t>
            </a:r>
            <a:endParaRPr lang="pl-PL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rgbClr val="2856BE">
                    <a:alpha val="4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1412776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Około 2000 r. p.n.e.</a:t>
            </a:r>
          </a:p>
          <a:p>
            <a:pPr algn="ctr"/>
            <a:r>
              <a:rPr lang="pl-PL" sz="6000" dirty="0" smtClean="0"/>
              <a:t>Babilończycy</a:t>
            </a:r>
          </a:p>
          <a:p>
            <a:pPr algn="ctr"/>
            <a:r>
              <a:rPr lang="pl-PL" sz="2400" dirty="0" smtClean="0"/>
              <a:t>oszacowali liczbę Pi.</a:t>
            </a:r>
          </a:p>
          <a:p>
            <a:pPr algn="ctr"/>
            <a:r>
              <a:rPr lang="pl-PL" sz="2400" dirty="0" smtClean="0"/>
              <a:t>Na jednej z kamiennych tablic</a:t>
            </a:r>
          </a:p>
          <a:p>
            <a:pPr algn="ctr"/>
            <a:r>
              <a:rPr lang="pl-PL" sz="2400" dirty="0"/>
              <a:t>o</a:t>
            </a:r>
            <a:r>
              <a:rPr lang="pl-PL" sz="2400" dirty="0" smtClean="0"/>
              <a:t>pisano koło o średnicy 1</a:t>
            </a:r>
          </a:p>
          <a:p>
            <a:pPr algn="ctr"/>
            <a:r>
              <a:rPr lang="pl-PL" sz="2400" dirty="0" smtClean="0"/>
              <a:t>liczbą</a:t>
            </a:r>
          </a:p>
          <a:p>
            <a:pPr algn="ctr"/>
            <a:r>
              <a:rPr lang="pl-PL" sz="8800" dirty="0" smtClean="0"/>
              <a:t>3,125</a:t>
            </a:r>
            <a:endParaRPr lang="pl-PL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pl-PL" dirty="0" smtClean="0"/>
              <a:t>Jeśli średnica koła wynosi 1,</a:t>
            </a:r>
            <a:br>
              <a:rPr lang="pl-PL" dirty="0" smtClean="0"/>
            </a:br>
            <a:r>
              <a:rPr lang="pl-PL" dirty="0" smtClean="0"/>
              <a:t>jego obwód wynosi </a:t>
            </a:r>
            <a:r>
              <a:rPr lang="el-GR" dirty="0" smtClean="0"/>
              <a:t>π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8" name="Symbol zastępczy zawartości 7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8839031" cy="3250108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lka-piramida-52036c1d6d57af5312fbd00729ccca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46155" cy="50983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9371384" cy="2434282"/>
          </a:xfrm>
        </p:spPr>
        <p:txBody>
          <a:bodyPr>
            <a:normAutofit/>
            <a:scene3d>
              <a:camera prst="orthographicFront">
                <a:rot lat="20400000" lon="20400000" rev="0"/>
              </a:camera>
              <a:lightRig rig="soft" dir="t"/>
            </a:scene3d>
            <a:sp3d extrusionH="57150" contourW="12700" prstMaterial="softEdge">
              <a:bevelT w="25400" h="25400"/>
              <a:bevelB w="127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pl-PL" sz="6600" dirty="0" smtClean="0">
                <a:solidFill>
                  <a:srgbClr val="F1C00D"/>
                </a:solidFill>
                <a:effectLst>
                  <a:outerShdw blurRad="31750" dist="25400" dir="5400000" algn="tl" rotWithShape="0">
                    <a:schemeClr val="tx1">
                      <a:alpha val="25000"/>
                    </a:schemeClr>
                  </a:outerShdw>
                </a:effectLst>
              </a:rPr>
              <a:t>E g i p t</a:t>
            </a:r>
            <a:endParaRPr lang="pl-PL" sz="6600" dirty="0">
              <a:solidFill>
                <a:srgbClr val="F1C00D"/>
              </a:solidFill>
              <a:effectLst>
                <a:outerShdw blurRad="31750" dist="25400" dir="5400000" algn="tl" rotWithShape="0">
                  <a:schemeClr val="tx1">
                    <a:alpha val="2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ymiary+po+wybudowani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8958487" cy="453650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493</TotalTime>
  <Words>259</Words>
  <Application>Microsoft Office PowerPoint</Application>
  <PresentationFormat>Pokaz na ekranie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Slajd 1</vt:lpstr>
      <vt:lpstr>Slajd 2</vt:lpstr>
      <vt:lpstr>Co oznacza liczba π?</vt:lpstr>
      <vt:lpstr> Początki liczby  π  </vt:lpstr>
      <vt:lpstr>B a b i l o n</vt:lpstr>
      <vt:lpstr>Slajd 6</vt:lpstr>
      <vt:lpstr>Jeśli średnica koła wynosi 1, jego obwód wynosi π   </vt:lpstr>
      <vt:lpstr>E g i p t</vt:lpstr>
      <vt:lpstr>Slajd 9</vt:lpstr>
      <vt:lpstr>Grecja</vt:lpstr>
      <vt:lpstr>Slajd 11</vt:lpstr>
      <vt:lpstr>  </vt:lpstr>
      <vt:lpstr>Papirus Rhinda</vt:lpstr>
      <vt:lpstr>Dlaczego π ?</vt:lpstr>
      <vt:lpstr>Liczba π znana też jest jako stała Archimedesa lub ludolfina na cześć Ludolpha van Ceulena.</vt:lpstr>
      <vt:lpstr>Slajd 16</vt:lpstr>
      <vt:lpstr>W dobie komputerów</vt:lpstr>
      <vt:lpstr>W czym jest potrzebna π?</vt:lpstr>
      <vt:lpstr>CIEKAWOSTKI</vt:lpstr>
      <vt:lpstr>πęknie dziękujemy  za 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Jola</cp:lastModifiedBy>
  <cp:revision>54</cp:revision>
  <dcterms:created xsi:type="dcterms:W3CDTF">2018-02-28T11:14:16Z</dcterms:created>
  <dcterms:modified xsi:type="dcterms:W3CDTF">2018-03-14T14:55:51Z</dcterms:modified>
</cp:coreProperties>
</file>