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80" r:id="rId6"/>
    <p:sldId id="259" r:id="rId7"/>
    <p:sldId id="260" r:id="rId8"/>
    <p:sldId id="261" r:id="rId9"/>
    <p:sldId id="277" r:id="rId10"/>
    <p:sldId id="278" r:id="rId11"/>
    <p:sldId id="275" r:id="rId12"/>
    <p:sldId id="262" r:id="rId13"/>
    <p:sldId id="265" r:id="rId14"/>
    <p:sldId id="267" r:id="rId15"/>
    <p:sldId id="268" r:id="rId16"/>
    <p:sldId id="269" r:id="rId17"/>
    <p:sldId id="270" r:id="rId18"/>
    <p:sldId id="271" r:id="rId19"/>
    <p:sldId id="266" r:id="rId20"/>
    <p:sldId id="272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4660"/>
  </p:normalViewPr>
  <p:slideViewPr>
    <p:cSldViewPr>
      <p:cViewPr varScale="1">
        <p:scale>
          <a:sx n="72" d="100"/>
          <a:sy n="72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DA42-B4C7-43A2-B389-8B998616FCD5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9F6B-374F-4F54-98FB-9BB11CF92C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latin typeface="Baskerville Old Face" pitchFamily="18" charset="0"/>
                <a:cs typeface="Aharoni" pitchFamily="2" charset="-79"/>
              </a:rPr>
              <a:t>Szwajcaria </a:t>
            </a:r>
            <a:endParaRPr lang="pl-PL" sz="9600" b="1" dirty="0">
              <a:latin typeface="Baskerville Old Face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</a:t>
            </a:r>
          </a:p>
          <a:p>
            <a:pPr>
              <a:buNone/>
            </a:pPr>
            <a:r>
              <a:rPr lang="pl-PL" dirty="0" smtClean="0"/>
              <a:t>Ustrój ten nazywa się parlamentarno-komitetowym; najbardziej typową cechą jest dla niego brak rozdziału pomiędzy władzę ustawodawczą, wykonawczą i sądowniczą.</a:t>
            </a:r>
          </a:p>
          <a:p>
            <a:pPr>
              <a:buNone/>
            </a:pPr>
            <a:r>
              <a:rPr lang="pl-PL" dirty="0" smtClean="0"/>
              <a:t>Szwajcaria jest państwem federalnym, podzielonym na kantony posiadające charakter organizmów państwowych. Konstytucja określa podział kompetencji między federacją a kantonami.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Podział administracyjny Szwajcarii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b="1" dirty="0"/>
              <a:t>Kanton</a:t>
            </a:r>
            <a:r>
              <a:rPr lang="pl-PL" dirty="0"/>
              <a:t> – podstawowa, terytorialna jednostka administracyjna </a:t>
            </a:r>
            <a:r>
              <a:rPr lang="pl-PL" dirty="0" smtClean="0"/>
              <a:t>w Szwajcarii.</a:t>
            </a:r>
            <a:endParaRPr lang="pl-PL" dirty="0"/>
          </a:p>
        </p:txBody>
      </p:sp>
      <p:pic>
        <p:nvPicPr>
          <p:cNvPr id="4" name="Obraz 3" descr="400px-Suisse_canton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049118" cy="42797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Gospodarka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Spośród </a:t>
            </a:r>
            <a:r>
              <a:rPr lang="pl-PL" dirty="0"/>
              <a:t>państw </a:t>
            </a:r>
            <a:r>
              <a:rPr lang="pl-PL" dirty="0" smtClean="0"/>
              <a:t>europejskich gospodarka </a:t>
            </a:r>
            <a:r>
              <a:rPr lang="pl-PL" dirty="0"/>
              <a:t>Szwajcarii ma najlepszy Wskaźnik Wolności. W rankingu ogólnoświatowym zajmuje miejsce </a:t>
            </a:r>
            <a:r>
              <a:rPr lang="pl-PL" dirty="0" smtClean="0"/>
              <a:t>5. </a:t>
            </a:r>
            <a:r>
              <a:rPr lang="pl-PL" dirty="0"/>
              <a:t>Kraj jest bardzo wysoko rozwinięty, jeden z najbogatszych na świecie.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Podstawą </a:t>
            </a:r>
            <a:r>
              <a:rPr lang="pl-PL" dirty="0"/>
              <a:t>energetyki są elektrownie wodne na rzekach Alp (58% produkowanej energii elektrycznej) i elektrownie jądrowe (40% energii).</a:t>
            </a:r>
          </a:p>
        </p:txBody>
      </p:sp>
      <p:pic>
        <p:nvPicPr>
          <p:cNvPr id="6" name="Obraz 5" descr="Schlegeis_lake_in_Al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6444208" cy="42210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Miasta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Największe </a:t>
            </a:r>
            <a:r>
              <a:rPr lang="pl-PL" dirty="0"/>
              <a:t>miasta Szwajcarii:</a:t>
            </a:r>
          </a:p>
          <a:p>
            <a:pPr algn="ctr">
              <a:buNone/>
            </a:pPr>
            <a:r>
              <a:rPr lang="pl-PL" dirty="0" smtClean="0"/>
              <a:t>Zurych – </a:t>
            </a:r>
            <a:r>
              <a:rPr lang="pl-PL" dirty="0"/>
              <a:t>371 767 mieszk.</a:t>
            </a:r>
          </a:p>
          <a:p>
            <a:endParaRPr lang="pl-PL" dirty="0"/>
          </a:p>
        </p:txBody>
      </p:sp>
      <p:pic>
        <p:nvPicPr>
          <p:cNvPr id="5" name="Obraz 4" descr="Szwajcaria-Zurich-Z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2276872"/>
            <a:ext cx="6023396" cy="40115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Genewa – 185 524 mieszk.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 descr="bacaa4e497191fcdf4c029814373af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048500" cy="4781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Bazylea – </a:t>
            </a:r>
            <a:r>
              <a:rPr lang="pl-PL" dirty="0"/>
              <a:t>165 847 mieszk.</a:t>
            </a:r>
          </a:p>
          <a:p>
            <a:endParaRPr lang="pl-PL" dirty="0"/>
          </a:p>
        </p:txBody>
      </p:sp>
      <p:pic>
        <p:nvPicPr>
          <p:cNvPr id="5" name="Obraz 4" descr="kulturalna_tratwa_i_widok_na_590x443_crop_rozmiar-niestandard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624736" cy="47020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Lozanna – 129 000 mieszk.</a:t>
            </a:r>
          </a:p>
          <a:p>
            <a:endParaRPr lang="pl-PL" dirty="0"/>
          </a:p>
        </p:txBody>
      </p:sp>
      <p:pic>
        <p:nvPicPr>
          <p:cNvPr id="5" name="Obraz 4" descr="jez.genewskieszwajc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768752" cy="4464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  <a:r>
              <a:rPr lang="pl-PL" dirty="0"/>
              <a:t>Berno – 128 041 mieszk</a:t>
            </a:r>
            <a:r>
              <a:rPr lang="pl-PL" dirty="0" smtClean="0"/>
              <a:t>.( Stolica Szwajcarii )</a:t>
            </a:r>
          </a:p>
          <a:p>
            <a:pPr algn="ctr"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Bern_luftaufnah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34200" cy="4667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Kuchnia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Tradycyjnym </a:t>
            </a:r>
            <a:r>
              <a:rPr lang="pl-PL" dirty="0"/>
              <a:t>specjałem szwajcarskim jest fondue, które robione jest z roztopionego sera. Sery szwajcarskie, takie jak </a:t>
            </a:r>
            <a:r>
              <a:rPr lang="pl-PL" dirty="0" err="1"/>
              <a:t>gruyère</a:t>
            </a:r>
            <a:r>
              <a:rPr lang="pl-PL" dirty="0"/>
              <a:t> czy ementaler, podgrzewa się w specjalnym kociołku z dodatkiem pieprzu, czosnku, białego wina i likieru wiśniowego. Do nabierania roztopionego sera używa się świeżego chleba. Szwajcaria oprócz serów może pochwalić się doskonałą czekoladą oraz piwem i winem.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pl-PL" dirty="0" smtClean="0"/>
              <a:t>Położenie </a:t>
            </a:r>
            <a:endParaRPr lang="pl-PL" dirty="0"/>
          </a:p>
        </p:txBody>
      </p:sp>
      <p:pic>
        <p:nvPicPr>
          <p:cNvPr id="4" name="Symbol zastępczy zawartości 3" descr="1024px-Europe_location_CH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034617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647056" y="112474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Szwajcaria leży w Europie Zachodniej.</a:t>
            </a:r>
            <a:endParaRPr lang="pl-PL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278092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Ser </a:t>
            </a:r>
            <a:r>
              <a:rPr lang="pl-PL" sz="2400" dirty="0" err="1" smtClean="0"/>
              <a:t>Gruyère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6156176" y="227687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Ser Ementaler</a:t>
            </a:r>
            <a:endParaRPr lang="pl-PL" sz="2400" dirty="0"/>
          </a:p>
        </p:txBody>
      </p:sp>
      <p:pic>
        <p:nvPicPr>
          <p:cNvPr id="6" name="Obraz 5" descr="pobrane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0648"/>
            <a:ext cx="2390775" cy="1914525"/>
          </a:xfrm>
          <a:prstGeom prst="rect">
            <a:avLst/>
          </a:prstGeom>
        </p:spPr>
      </p:pic>
      <p:pic>
        <p:nvPicPr>
          <p:cNvPr id="7" name="Obraz 6" descr="Gruyere_boar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3275856" cy="215797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95736" y="350100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Czekolady i czekoladki szwajcarskie </a:t>
            </a:r>
            <a:endParaRPr lang="pl-PL" sz="2400" dirty="0"/>
          </a:p>
        </p:txBody>
      </p:sp>
      <p:pic>
        <p:nvPicPr>
          <p:cNvPr id="9" name="Obraz 8" descr="pobrane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2944001" cy="1959099"/>
          </a:xfrm>
          <a:prstGeom prst="rect">
            <a:avLst/>
          </a:prstGeom>
        </p:spPr>
      </p:pic>
      <p:pic>
        <p:nvPicPr>
          <p:cNvPr id="11" name="Obraz 10" descr="IMG_5540_m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437112"/>
            <a:ext cx="2844800" cy="1898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Religie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Dominującą </a:t>
            </a:r>
            <a:r>
              <a:rPr lang="pl-PL" dirty="0"/>
              <a:t>religią w Szwajcarii jest chrześcijaństwo, z podziałem pomiędzy katolicyzm (38,8% całej populacji w 2010 roku) a różne wyznania </a:t>
            </a:r>
            <a:r>
              <a:rPr lang="pl-PL" dirty="0" smtClean="0"/>
              <a:t>protestanckie (30,9</a:t>
            </a:r>
            <a:r>
              <a:rPr lang="pl-PL" dirty="0"/>
              <a:t>%), z których najwięcej wyznawców liczy kalwinizm. W wyniku imigracji żyje tam również pewna liczby wyznawców islamu (4,5%) i innych religii (5,7%), w tym </a:t>
            </a:r>
            <a:r>
              <a:rPr lang="pl-PL" dirty="0" err="1"/>
              <a:t>prawosławia,buddyzmu</a:t>
            </a:r>
            <a:r>
              <a:rPr lang="pl-PL" dirty="0"/>
              <a:t> i hinduizmu.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W tamtejszych Alpach znajduje się nawet klasztor buddyjski. Ponadto w Szwajcarii żyje sporo wyznawców judaizmu i innych niechrześcijańskich religii lub sekt, którzy łącznie stanowią 1,5% populacji kraju.</a:t>
            </a:r>
            <a:endParaRPr lang="pl-PL" dirty="0"/>
          </a:p>
        </p:txBody>
      </p:sp>
      <p:pic>
        <p:nvPicPr>
          <p:cNvPr id="4" name="Obraz 3" descr="Ellora_cave10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24944"/>
            <a:ext cx="2501131" cy="37531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r>
              <a:rPr lang="pl-PL" sz="6500" dirty="0" smtClean="0"/>
              <a:t>Dziękujemy  </a:t>
            </a:r>
            <a:r>
              <a:rPr lang="pl-PL" sz="6500" dirty="0" smtClean="0"/>
              <a:t>za uwagę </a:t>
            </a:r>
            <a:r>
              <a:rPr lang="pl-PL" sz="6500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pl-PL" sz="7200" dirty="0">
              <a:sym typeface="Wingdings" pitchFamily="2" charset="2"/>
            </a:endParaRPr>
          </a:p>
          <a:p>
            <a:pPr>
              <a:buNone/>
            </a:pPr>
            <a:r>
              <a:rPr lang="pl-PL" sz="2400" dirty="0" smtClean="0">
                <a:sym typeface="Wingdings" pitchFamily="2" charset="2"/>
              </a:rPr>
              <a:t>Wiktoria </a:t>
            </a:r>
            <a:r>
              <a:rPr lang="pl-PL" sz="2400" dirty="0" err="1" smtClean="0">
                <a:sym typeface="Wingdings" pitchFamily="2" charset="2"/>
              </a:rPr>
              <a:t>Grzelaczyk</a:t>
            </a:r>
            <a:r>
              <a:rPr lang="pl-PL" sz="2400" dirty="0" smtClean="0">
                <a:sym typeface="Wingdings" pitchFamily="2" charset="2"/>
              </a:rPr>
              <a:t> i Agnieszka Gajewska </a:t>
            </a:r>
            <a:r>
              <a:rPr lang="pl-PL" sz="2400" dirty="0" smtClean="0">
                <a:sym typeface="Wingdings" pitchFamily="2" charset="2"/>
              </a:rPr>
              <a:t>kl.2a </a:t>
            </a:r>
            <a:r>
              <a:rPr lang="pl-PL" sz="7200" dirty="0" smtClean="0">
                <a:sym typeface="Wingdings" pitchFamily="2" charset="2"/>
              </a:rPr>
              <a:t> </a:t>
            </a:r>
            <a:endParaRPr lang="pl-PL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/>
              <a:t> </a:t>
            </a:r>
            <a:r>
              <a:rPr lang="pl-PL" sz="2400" dirty="0" smtClean="0"/>
              <a:t>    Szwajcaria </a:t>
            </a:r>
            <a:r>
              <a:rPr lang="pl-PL" sz="2400" dirty="0"/>
              <a:t>jest górzystym </a:t>
            </a:r>
            <a:r>
              <a:rPr lang="pl-PL" sz="2400" dirty="0" err="1" smtClean="0"/>
              <a:t>państwem.Nie</a:t>
            </a:r>
            <a:r>
              <a:rPr lang="pl-PL" sz="2400" dirty="0" smtClean="0"/>
              <a:t> </a:t>
            </a:r>
            <a:r>
              <a:rPr lang="pl-PL" sz="2400" dirty="0"/>
              <a:t>posiada dostępu do morza. Graniczy z pięcioma państwami: </a:t>
            </a:r>
            <a:r>
              <a:rPr lang="pl-PL" sz="2400" dirty="0" smtClean="0"/>
              <a:t>Austrią i</a:t>
            </a:r>
            <a:r>
              <a:rPr lang="pl-PL" sz="2400" dirty="0"/>
              <a:t> Liechtensteinem na wschodzie, </a:t>
            </a:r>
            <a:r>
              <a:rPr lang="pl-PL" sz="2400" dirty="0" smtClean="0"/>
              <a:t>Francją</a:t>
            </a:r>
            <a:r>
              <a:rPr lang="pl-PL" sz="2400" dirty="0"/>
              <a:t> na zachodzie, Włochami na południu oraz z </a:t>
            </a:r>
            <a:r>
              <a:rPr lang="pl-PL" sz="2400" dirty="0" smtClean="0"/>
              <a:t>Niemcami</a:t>
            </a:r>
            <a:r>
              <a:rPr lang="pl-PL" sz="2400" dirty="0"/>
              <a:t> na północy. Jest jednym z najmniejszych państw Europy – rozciągłość z północy na południe wynosi 220 km, a ze wschodu na zachód 350 </a:t>
            </a:r>
            <a:r>
              <a:rPr lang="pl-PL" sz="2400" dirty="0" err="1" smtClean="0"/>
              <a:t>km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4" name="Obraz 3" descr="swiss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423847" cy="37671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600" dirty="0" smtClean="0"/>
              <a:t>Flaga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4009922" cy="301905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600" dirty="0" smtClean="0"/>
              <a:t>Herb</a:t>
            </a:r>
            <a:endParaRPr lang="pl-PL" sz="9600" dirty="0"/>
          </a:p>
        </p:txBody>
      </p:sp>
      <p:pic>
        <p:nvPicPr>
          <p:cNvPr id="4" name="Symbol zastępczy zawartości 3" descr="szwajcaria-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409196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8164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W </a:t>
            </a:r>
            <a:r>
              <a:rPr lang="pl-PL" dirty="0"/>
              <a:t>Szwajcarii są cztery </a:t>
            </a:r>
            <a:r>
              <a:rPr lang="pl-PL" dirty="0" smtClean="0"/>
              <a:t>języki </a:t>
            </a:r>
            <a:r>
              <a:rPr lang="pl-PL" dirty="0"/>
              <a:t>urzędowe: 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niemiecki</a:t>
            </a:r>
            <a:r>
              <a:rPr lang="pl-PL" dirty="0"/>
              <a:t>, </a:t>
            </a:r>
            <a:r>
              <a:rPr lang="pl-PL" dirty="0">
                <a:solidFill>
                  <a:srgbClr val="92D050"/>
                </a:solidFill>
              </a:rPr>
              <a:t>francuski</a:t>
            </a:r>
            <a:r>
              <a:rPr lang="pl-PL" dirty="0"/>
              <a:t>, </a:t>
            </a:r>
            <a:r>
              <a:rPr lang="pl-PL" dirty="0">
                <a:solidFill>
                  <a:srgbClr val="7030A0"/>
                </a:solidFill>
              </a:rPr>
              <a:t>włoski</a:t>
            </a:r>
            <a:r>
              <a:rPr lang="pl-PL" dirty="0"/>
              <a:t> 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oraz</a:t>
            </a:r>
            <a:r>
              <a:rPr lang="pl-PL" dirty="0">
                <a:solidFill>
                  <a:srgbClr val="CC3399"/>
                </a:solidFill>
              </a:rPr>
              <a:t> </a:t>
            </a:r>
            <a:r>
              <a:rPr lang="pl-PL" dirty="0" err="1" smtClean="0">
                <a:solidFill>
                  <a:srgbClr val="CC3399"/>
                </a:solidFill>
              </a:rPr>
              <a:t>romansz</a:t>
            </a:r>
            <a:r>
              <a:rPr lang="pl-PL" dirty="0" smtClean="0">
                <a:solidFill>
                  <a:srgbClr val="CC3399"/>
                </a:solidFill>
              </a:rPr>
              <a:t> </a:t>
            </a:r>
            <a:r>
              <a:rPr lang="pl-PL" dirty="0">
                <a:solidFill>
                  <a:srgbClr val="CC3399"/>
                </a:solidFill>
              </a:rPr>
              <a:t>(retoromański</a:t>
            </a:r>
            <a:r>
              <a:rPr lang="pl-PL" dirty="0" smtClean="0">
                <a:solidFill>
                  <a:srgbClr val="CC3399"/>
                </a:solidFill>
              </a:rPr>
              <a:t>). </a:t>
            </a:r>
            <a:r>
              <a:rPr lang="pl-PL" dirty="0"/>
              <a:t>Nauczanie w </a:t>
            </a:r>
            <a:r>
              <a:rPr lang="pl-PL" dirty="0" smtClean="0"/>
              <a:t>szkołach podstawowych</a:t>
            </a:r>
            <a:r>
              <a:rPr lang="pl-PL" dirty="0"/>
              <a:t> gimnazjach i liceach odbywa się w jednym z tych języków, w zależności od kantonu. Na uniwersytecie studiuje się po francusku bądź niemiecku (i włosku w kantonie Ticino).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05px-Sprachen_CH_2000_E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528605" cy="5145435"/>
          </a:xfrm>
        </p:spPr>
      </p:pic>
      <p:sp>
        <p:nvSpPr>
          <p:cNvPr id="5" name="pole tekstowe 4"/>
          <p:cNvSpPr txBox="1"/>
          <p:nvPr/>
        </p:nvSpPr>
        <p:spPr>
          <a:xfrm flipH="1">
            <a:off x="395536" y="5301208"/>
            <a:ext cx="8424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Języki urzędowe : </a:t>
            </a:r>
          </a:p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niemiecki</a:t>
            </a:r>
            <a:r>
              <a:rPr lang="pl-PL" sz="2800" dirty="0" smtClean="0"/>
              <a:t>, </a:t>
            </a:r>
            <a:r>
              <a:rPr lang="pl-PL" sz="2800" dirty="0" smtClean="0">
                <a:solidFill>
                  <a:srgbClr val="92D050"/>
                </a:solidFill>
              </a:rPr>
              <a:t>francuski</a:t>
            </a:r>
            <a:r>
              <a:rPr lang="pl-PL" sz="2800" dirty="0" smtClean="0"/>
              <a:t>, </a:t>
            </a:r>
            <a:r>
              <a:rPr lang="pl-PL" sz="2800" dirty="0" smtClean="0">
                <a:solidFill>
                  <a:srgbClr val="7030A0"/>
                </a:solidFill>
              </a:rPr>
              <a:t>włoski</a:t>
            </a:r>
            <a:r>
              <a:rPr lang="pl-PL" sz="2800" dirty="0" smtClean="0"/>
              <a:t> 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oraz</a:t>
            </a:r>
            <a:r>
              <a:rPr lang="pl-PL" sz="2800" dirty="0" smtClean="0">
                <a:solidFill>
                  <a:srgbClr val="CC3399"/>
                </a:solidFill>
              </a:rPr>
              <a:t> </a:t>
            </a:r>
            <a:r>
              <a:rPr lang="pl-PL" sz="2800" dirty="0" err="1" smtClean="0">
                <a:solidFill>
                  <a:srgbClr val="CC3399"/>
                </a:solidFill>
              </a:rPr>
              <a:t>romansz</a:t>
            </a:r>
            <a:r>
              <a:rPr lang="pl-PL" sz="2800" dirty="0" smtClean="0">
                <a:solidFill>
                  <a:srgbClr val="CC3399"/>
                </a:solidFill>
              </a:rPr>
              <a:t> (retoromański). </a:t>
            </a:r>
            <a:endParaRPr lang="pl-PL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Ludność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sz="2400" dirty="0"/>
              <a:t>Wykres liczby ludności Szwajcarii na przestrzeni ostatnich 160 </a:t>
            </a:r>
            <a:r>
              <a:rPr lang="pl-PL" sz="2400" dirty="0" smtClean="0"/>
              <a:t>lat</a:t>
            </a:r>
            <a:endParaRPr lang="pl-PL" sz="2400" dirty="0"/>
          </a:p>
        </p:txBody>
      </p:sp>
      <p:pic>
        <p:nvPicPr>
          <p:cNvPr id="4" name="Obraz 3" descr="f204a842a63730a7c2360616dd213f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34" y="2420888"/>
            <a:ext cx="9087966" cy="38164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Ustrój polityczny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</a:t>
            </a:r>
          </a:p>
          <a:p>
            <a:pPr algn="ctr">
              <a:buNone/>
            </a:pPr>
            <a:r>
              <a:rPr lang="pl-PL" dirty="0" smtClean="0"/>
              <a:t>Kraj ten jest federacją demokratyczną oraz parlamentarną, gdzie na szeroką skalę wykorzystywana jest instytucja referendum (demokracja bezpośrednia). Szczególnie silna jest pozycja parlamentu i władz kantonalnych. 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174</Words>
  <Application>Microsoft Office PowerPoint</Application>
  <PresentationFormat>Pokaz na ekranie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Szwajcaria </vt:lpstr>
      <vt:lpstr>Położenie </vt:lpstr>
      <vt:lpstr>Slajd 3</vt:lpstr>
      <vt:lpstr>Flaga </vt:lpstr>
      <vt:lpstr>Herb</vt:lpstr>
      <vt:lpstr>Slajd 6</vt:lpstr>
      <vt:lpstr>Slajd 7</vt:lpstr>
      <vt:lpstr>Ludność</vt:lpstr>
      <vt:lpstr>Ustrój polityczny </vt:lpstr>
      <vt:lpstr>Slajd 10</vt:lpstr>
      <vt:lpstr>Podział administracyjny Szwajcarii</vt:lpstr>
      <vt:lpstr>Gospodarka</vt:lpstr>
      <vt:lpstr>Slajd 13</vt:lpstr>
      <vt:lpstr>Miasta </vt:lpstr>
      <vt:lpstr>Slajd 15</vt:lpstr>
      <vt:lpstr>Slajd 16</vt:lpstr>
      <vt:lpstr>Slajd 17</vt:lpstr>
      <vt:lpstr>Slajd 18</vt:lpstr>
      <vt:lpstr>Kuchnia</vt:lpstr>
      <vt:lpstr>Slajd 20</vt:lpstr>
      <vt:lpstr>Religie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Szwajcaria</dc:title>
  <dc:creator>hp</dc:creator>
  <cp:lastModifiedBy>hp</cp:lastModifiedBy>
  <cp:revision>14</cp:revision>
  <dcterms:created xsi:type="dcterms:W3CDTF">2014-05-12T15:35:30Z</dcterms:created>
  <dcterms:modified xsi:type="dcterms:W3CDTF">2014-05-13T13:56:49Z</dcterms:modified>
</cp:coreProperties>
</file>